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image" Target="../media/image-1-4.sv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image" Target="../media/image-4-3.png"/><Relationship Id="rId4" Type="http://schemas.openxmlformats.org/officeDocument/2006/relationships/image" Target="../media/image-4-4.svg"/><Relationship Id="rId5" Type="http://schemas.openxmlformats.org/officeDocument/2006/relationships/image" Target="../media/image-4-5.png"/><Relationship Id="rId6" Type="http://schemas.openxmlformats.org/officeDocument/2006/relationships/image" Target="../media/image-4-6.svg"/><Relationship Id="rId7" Type="http://schemas.openxmlformats.org/officeDocument/2006/relationships/image" Target="../media/image-4-7.png"/><Relationship Id="rId8" Type="http://schemas.openxmlformats.org/officeDocument/2006/relationships/image" Target="../media/image-4-8.svg"/><Relationship Id="rId9" Type="http://schemas.openxmlformats.org/officeDocument/2006/relationships/image" Target="../media/image-4-9.png"/><Relationship Id="rId10" Type="http://schemas.openxmlformats.org/officeDocument/2006/relationships/image" Target="../media/image-4-10.svg"/><Relationship Id="rId11" Type="http://schemas.openxmlformats.org/officeDocument/2006/relationships/image" Target="../media/image-4-11.png"/><Relationship Id="rId12" Type="http://schemas.openxmlformats.org/officeDocument/2006/relationships/image" Target="../media/image-4-12.svg"/><Relationship Id="rId13" Type="http://schemas.openxmlformats.org/officeDocument/2006/relationships/image" Target="../media/image-4-13.png"/><Relationship Id="rId14" Type="http://schemas.openxmlformats.org/officeDocument/2006/relationships/image" Target="../media/image-4-14.svg"/><Relationship Id="rId15" Type="http://schemas.openxmlformats.org/officeDocument/2006/relationships/image" Target="../media/image-4-15.png"/><Relationship Id="rId16" Type="http://schemas.openxmlformats.org/officeDocument/2006/relationships/image" Target="../media/image-4-16.svg"/><Relationship Id="rId17" Type="http://schemas.openxmlformats.org/officeDocument/2006/relationships/image" Target="../media/image-4-17.png"/><Relationship Id="rId18" Type="http://schemas.openxmlformats.org/officeDocument/2006/relationships/image" Target="../media/image-4-18.svg"/><Relationship Id="rId19" Type="http://schemas.openxmlformats.org/officeDocument/2006/relationships/image" Target="../media/image-4-19.png"/><Relationship Id="rId20" Type="http://schemas.openxmlformats.org/officeDocument/2006/relationships/image" Target="../media/image-4-20.svg"/><Relationship Id="rId21" Type="http://schemas.openxmlformats.org/officeDocument/2006/relationships/image" Target="../media/image-4-21.png"/><Relationship Id="rId22" Type="http://schemas.openxmlformats.org/officeDocument/2006/relationships/image" Target="../media/image-4-22.svg"/><Relationship Id="rId23" Type="http://schemas.openxmlformats.org/officeDocument/2006/relationships/image" Target="../media/image-4-23.png"/><Relationship Id="rId24" Type="http://schemas.openxmlformats.org/officeDocument/2006/relationships/image" Target="../media/image-4-24.svg"/><Relationship Id="rId25" Type="http://schemas.openxmlformats.org/officeDocument/2006/relationships/slideLayout" Target="../slideLayouts/slideLayout1.xml"/><Relationship Id="rId2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svg"/><Relationship Id="rId3" Type="http://schemas.openxmlformats.org/officeDocument/2006/relationships/image" Target="../media/image-5-3.png"/><Relationship Id="rId4" Type="http://schemas.openxmlformats.org/officeDocument/2006/relationships/image" Target="../media/image-5-4.svg"/><Relationship Id="rId5" Type="http://schemas.openxmlformats.org/officeDocument/2006/relationships/image" Target="../media/image-5-5.png"/><Relationship Id="rId6" Type="http://schemas.openxmlformats.org/officeDocument/2006/relationships/image" Target="../media/image-5-6.svg"/><Relationship Id="rId7" Type="http://schemas.openxmlformats.org/officeDocument/2006/relationships/image" Target="../media/image-5-7.png"/><Relationship Id="rId8" Type="http://schemas.openxmlformats.org/officeDocument/2006/relationships/image" Target="../media/image-5-8.sv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F1F5F9">
                  <a:alpha val="2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F1F5F9">
                  <a:alpha val="2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3857625" y="0"/>
            <a:ext cx="1428750" cy="29170"/>
          </a:xfrm>
          <a:prstGeom prst="rect">
            <a:avLst/>
          </a:pr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562975" y="4371380"/>
            <a:ext cx="9525" cy="429220"/>
          </a:xfrm>
          <a:prstGeom prst="rect">
            <a:avLst/>
          </a:prstGeom>
          <a:solidFill>
            <a:srgbClr val="F59E0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71500" y="1642765"/>
            <a:ext cx="13841" cy="185797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F59E0B">
                  <a:alpha val="2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8558659" y="1642765"/>
            <a:ext cx="13841" cy="185797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F59E0B">
                  <a:alpha val="25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071390" y="1311176"/>
            <a:ext cx="5001220" cy="1286470"/>
          </a:xfrm>
          <a:prstGeom prst="rect">
            <a:avLst/>
          </a:prstGeom>
          <a:gradFill rotWithShape="1">
            <a:gsLst>
              <a:gs pos="0">
                <a:srgbClr val="F59E0B">
                  <a:alpha val="6000"/>
                </a:srgbClr>
              </a:gs>
              <a:gs pos="70000">
                <a:srgbClr val="000000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118411" y="1537543"/>
            <a:ext cx="2907179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095"/>
              </a:lnSpc>
              <a:spcAft>
                <a:spcPts val="1800"/>
              </a:spcAft>
              <a:buNone/>
            </a:pPr>
            <a:r>
              <a:rPr lang="en-US" sz="730" b="1" spc="28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CODE STRUCTURAL ANALYSIS</a:t>
            </a:r>
            <a:endParaRPr lang="en-US" sz="730" dirty="0"/>
          </a:p>
        </p:txBody>
      </p:sp>
      <p:sp>
        <p:nvSpPr>
          <p:cNvPr id="10" name="Text 8"/>
          <p:cNvSpPr/>
          <p:nvPr/>
        </p:nvSpPr>
        <p:spPr>
          <a:xfrm>
            <a:off x="2769473" y="1905149"/>
            <a:ext cx="3604906" cy="898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370"/>
              </a:lnSpc>
              <a:spcAft>
                <a:spcPts val="1350"/>
              </a:spcAft>
              <a:buNone/>
            </a:pPr>
            <a:r>
              <a:rPr lang="en-US" sz="2930" spc="6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Federal Statutory</a:t>
            </a:r>
            <a:br/>
            <a:pPr algn="ctr" indent="0" marL="0">
              <a:lnSpc>
                <a:spcPts val="3370"/>
              </a:lnSpc>
              <a:spcAft>
                <a:spcPts val="1350"/>
              </a:spcAft>
              <a:buNone/>
            </a:pPr>
            <a:r>
              <a:rPr lang="en-US" sz="2930" spc="6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 </a:t>
            </a:r>
            <a:pPr algn="ctr" indent="0" marL="0">
              <a:lnSpc>
                <a:spcPts val="3370"/>
              </a:lnSpc>
              <a:spcAft>
                <a:spcPts val="1350"/>
              </a:spcAft>
              <a:buNone/>
            </a:pPr>
            <a:r>
              <a:rPr lang="en-US" sz="2930" b="1" spc="60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Franchise Isolation</a:t>
            </a:r>
            <a:endParaRPr lang="en-US" sz="2930" dirty="0"/>
          </a:p>
        </p:txBody>
      </p:sp>
      <p:sp>
        <p:nvSpPr>
          <p:cNvPr id="11" name="Text 9"/>
          <p:cNvSpPr/>
          <p:nvPr/>
        </p:nvSpPr>
        <p:spPr>
          <a:xfrm>
            <a:off x="4214515" y="2932361"/>
            <a:ext cx="714970" cy="13841"/>
          </a:xfrm>
          <a:prstGeom prst="rect">
            <a:avLst/>
          </a:pr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2761425" y="3146822"/>
            <a:ext cx="3621149" cy="4819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8"/>
              </a:lnSpc>
              <a:buNone/>
            </a:pPr>
            <a:r>
              <a:rPr lang="en-US" sz="113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Visual Flowchart: How Titles of the U.S. Code Remain</a:t>
            </a:r>
            <a:br/>
            <a:pPr algn="ctr" indent="0" marL="0">
              <a:lnSpc>
                <a:spcPts val="1808"/>
              </a:lnSpc>
              <a:buNone/>
            </a:pPr>
            <a:r>
              <a:rPr lang="en-US" sz="113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Unless Congress Builds an Explicit Bridge</a:t>
            </a:r>
            <a:endParaRPr lang="en-US" sz="1130" dirty="0"/>
          </a:p>
        </p:txBody>
      </p:sp>
      <p:sp>
        <p:nvSpPr>
          <p:cNvPr id="13" name="Text 11"/>
          <p:cNvSpPr/>
          <p:nvPr/>
        </p:nvSpPr>
        <p:spPr>
          <a:xfrm>
            <a:off x="2298383" y="4632424"/>
            <a:ext cx="4547235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095"/>
              </a:lnSpc>
              <a:buNone/>
            </a:pPr>
            <a:r>
              <a:rPr lang="en-US" sz="730" spc="170" kern="0" dirty="0">
                <a:solidFill>
                  <a:srgbClr val="94A3B8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DOCTRINAL ANALYSIS AND LITIGATION SUPPORT</a:t>
            </a:r>
            <a:endParaRPr lang="en-US" sz="730" dirty="0"/>
          </a:p>
        </p:txBody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>
            <a:alphaModFix amt="8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60728" y="413891"/>
            <a:ext cx="428625" cy="428625"/>
          </a:xfrm>
          <a:prstGeom prst="rect">
            <a:avLst/>
          </a:prstGeom>
        </p:spPr>
      </p:pic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54647" y="4400550"/>
            <a:ext cx="342900" cy="342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5132"/>
            <a:ext cx="1787956" cy="244376"/>
          </a:xfrm>
          <a:prstGeom prst="roundRect">
            <a:avLst>
              <a:gd name="adj" fmla="val 17669"/>
            </a:avLst>
          </a:prstGeom>
          <a:solidFill>
            <a:srgbClr val="F59E0B">
              <a:alpha val="10000"/>
            </a:srgbClr>
          </a:solidFill>
          <a:ln w="9525">
            <a:solidFill>
              <a:srgbClr val="F59E0B">
                <a:alpha val="25000"/>
              </a:srgbClr>
            </a:solidFill>
          </a:ln>
        </p:spPr>
        <p:txBody>
          <a:bodyPr wrap="none" lIns="246608" tIns="43180" rIns="114300" bIns="43180" rtlCol="0" anchor="ctr"/>
          <a:lstStyle/>
          <a:p>
            <a:pPr algn="l" indent="0" marL="0">
              <a:buNone/>
            </a:pPr>
            <a:r>
              <a:rPr lang="en-US" sz="730" b="1" spc="88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PRINCIPLE</a:t>
            </a:r>
            <a:endParaRPr lang="en-US" sz="73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2310" y="400952"/>
            <a:ext cx="132588" cy="13258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343900" y="455414"/>
            <a:ext cx="342900" cy="21580"/>
          </a:xfrm>
          <a:prstGeom prst="roundRect">
            <a:avLst>
              <a:gd name="adj" fmla="val 64736"/>
            </a:avLst>
          </a:prstGeom>
          <a:solidFill>
            <a:srgbClr val="F59E0B">
              <a:alpha val="50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457200" y="675829"/>
            <a:ext cx="8805672" cy="32965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596"/>
              </a:lnSpc>
              <a:spcAft>
                <a:spcPts val="450"/>
              </a:spcAft>
              <a:buNone/>
            </a:pPr>
            <a:r>
              <a:rPr lang="en-US" sz="2360" spc="-24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THE DEFAULT RULE: </a:t>
            </a:r>
            <a:pPr algn="l" indent="0" marL="0">
              <a:lnSpc>
                <a:spcPts val="2596"/>
              </a:lnSpc>
              <a:spcAft>
                <a:spcPts val="450"/>
              </a:spcAft>
              <a:buNone/>
            </a:pPr>
            <a:r>
              <a:rPr lang="en-US" sz="2360" b="1" spc="-24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Franchise Isolation</a:t>
            </a:r>
            <a:endParaRPr lang="en-US" sz="2360" dirty="0"/>
          </a:p>
        </p:txBody>
      </p:sp>
      <p:sp>
        <p:nvSpPr>
          <p:cNvPr id="6" name="Text 3"/>
          <p:cNvSpPr/>
          <p:nvPr/>
        </p:nvSpPr>
        <p:spPr>
          <a:xfrm>
            <a:off x="457200" y="1062633"/>
            <a:ext cx="5246370" cy="3837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spcAft>
                <a:spcPts val="2030"/>
              </a:spcAft>
              <a:buNone/>
            </a:pPr>
            <a:r>
              <a:rPr lang="en-US" sz="9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title of the U.S. Code operates as a sovereign statutory domain — interconnection requires affirmative congressional action.</a:t>
            </a:r>
            <a:endParaRPr lang="en-US" sz="960" dirty="0"/>
          </a:p>
        </p:txBody>
      </p:sp>
      <p:sp>
        <p:nvSpPr>
          <p:cNvPr id="7" name="Text 4"/>
          <p:cNvSpPr/>
          <p:nvPr/>
        </p:nvSpPr>
        <p:spPr>
          <a:xfrm>
            <a:off x="457200" y="1685925"/>
            <a:ext cx="2609404" cy="2812554"/>
          </a:xfrm>
          <a:prstGeom prst="roundRect">
            <a:avLst>
              <a:gd name="adj" fmla="val 4380"/>
            </a:avLst>
          </a:prstGeom>
          <a:solidFill>
            <a:srgbClr val="1E293B"/>
          </a:solidFill>
          <a:ln w="9525">
            <a:solidFill>
              <a:srgbClr val="94A3B8">
                <a:alpha val="8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5"/>
          <p:cNvSpPr/>
          <p:nvPr/>
        </p:nvSpPr>
        <p:spPr>
          <a:xfrm>
            <a:off x="2456408" y="1838920"/>
            <a:ext cx="420053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>
                    <a:alpha val="7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01</a:t>
            </a:r>
            <a:endParaRPr lang="en-US" sz="3150" dirty="0"/>
          </a:p>
        </p:txBody>
      </p:sp>
      <p:sp>
        <p:nvSpPr>
          <p:cNvPr id="9" name="Text 6"/>
          <p:cNvSpPr/>
          <p:nvPr/>
        </p:nvSpPr>
        <p:spPr>
          <a:xfrm>
            <a:off x="724495" y="1981200"/>
            <a:ext cx="457200" cy="457200"/>
          </a:xfrm>
          <a:prstGeom prst="ellipse">
            <a:avLst/>
          </a:prstGeom>
          <a:solidFill>
            <a:srgbClr val="F59E0B">
              <a:alpha val="12000"/>
            </a:srgbClr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370" y="2124075"/>
            <a:ext cx="171450" cy="17145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24495" y="2609850"/>
            <a:ext cx="2282294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5"/>
              </a:lnSpc>
              <a:spcAft>
                <a:spcPts val="790"/>
              </a:spcAft>
              <a:buNone/>
            </a:pPr>
            <a:r>
              <a:rPr lang="en-US" sz="1130" b="1" spc="90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INDEPENDENT TITLES</a:t>
            </a:r>
            <a:endParaRPr lang="en-US" sz="1130" dirty="0"/>
          </a:p>
        </p:txBody>
      </p:sp>
      <p:sp>
        <p:nvSpPr>
          <p:cNvPr id="12" name="Text 8"/>
          <p:cNvSpPr/>
          <p:nvPr/>
        </p:nvSpPr>
        <p:spPr>
          <a:xfrm>
            <a:off x="724495" y="2925366"/>
            <a:ext cx="2116309" cy="9594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of the </a:t>
            </a:r>
            <a:pPr algn="l" indent="0" marL="0">
              <a:lnSpc>
                <a:spcPts val="1440"/>
              </a:lnSpc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54 titles</a:t>
            </a:r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the U.S. Code constitutes a </a:t>
            </a:r>
            <a:pPr algn="l" indent="0" marL="0">
              <a:lnSpc>
                <a:spcPts val="1440"/>
              </a:lnSpc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 statutory franchise</a:t>
            </a:r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with its own definitions, obligations, and enforcement mechanisms.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3267224" y="1685925"/>
            <a:ext cx="2609404" cy="2812554"/>
          </a:xfrm>
          <a:prstGeom prst="roundRect">
            <a:avLst>
              <a:gd name="adj" fmla="val 4380"/>
            </a:avLst>
          </a:prstGeom>
          <a:solidFill>
            <a:srgbClr val="1E293B"/>
          </a:solidFill>
          <a:ln w="9525">
            <a:solidFill>
              <a:srgbClr val="94A3B8">
                <a:alpha val="8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5266432" y="1838920"/>
            <a:ext cx="420053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>
                    <a:alpha val="7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02</a:t>
            </a:r>
            <a:endParaRPr lang="en-US" sz="3150" dirty="0"/>
          </a:p>
        </p:txBody>
      </p:sp>
      <p:sp>
        <p:nvSpPr>
          <p:cNvPr id="15" name="Text 11"/>
          <p:cNvSpPr/>
          <p:nvPr/>
        </p:nvSpPr>
        <p:spPr>
          <a:xfrm>
            <a:off x="3534519" y="1981200"/>
            <a:ext cx="457200" cy="457200"/>
          </a:xfrm>
          <a:prstGeom prst="ellipse">
            <a:avLst/>
          </a:prstGeom>
          <a:solidFill>
            <a:srgbClr val="F59E0B">
              <a:alpha val="12000"/>
            </a:srgbClr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77394" y="2124075"/>
            <a:ext cx="171450" cy="17145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3534519" y="2609850"/>
            <a:ext cx="2282294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5"/>
              </a:lnSpc>
              <a:spcAft>
                <a:spcPts val="790"/>
              </a:spcAft>
              <a:buNone/>
            </a:pPr>
            <a:r>
              <a:rPr lang="en-US" sz="1130" b="1" spc="90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NO IMPLIED BRIDGES</a:t>
            </a:r>
            <a:endParaRPr lang="en-US" sz="1130" dirty="0"/>
          </a:p>
        </p:txBody>
      </p:sp>
      <p:sp>
        <p:nvSpPr>
          <p:cNvPr id="18" name="Text 13"/>
          <p:cNvSpPr/>
          <p:nvPr/>
        </p:nvSpPr>
        <p:spPr>
          <a:xfrm>
            <a:off x="3534519" y="2925366"/>
            <a:ext cx="2116309" cy="767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Cross-title obligations, definitions, or consequences arise </a:t>
            </a:r>
            <a:pPr algn="l" indent="0" marL="0">
              <a:lnSpc>
                <a:spcPts val="1440"/>
              </a:lnSpc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</a:t>
            </a:r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through </a:t>
            </a:r>
            <a:pPr algn="l" indent="0" marL="0">
              <a:lnSpc>
                <a:spcPts val="1440"/>
              </a:lnSpc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 congressional enactment</a:t>
            </a:r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Silence = isolation.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6077248" y="1685925"/>
            <a:ext cx="2609552" cy="2812554"/>
          </a:xfrm>
          <a:prstGeom prst="roundRect">
            <a:avLst>
              <a:gd name="adj" fmla="val 4380"/>
            </a:avLst>
          </a:prstGeom>
          <a:solidFill>
            <a:srgbClr val="1E293B"/>
          </a:solidFill>
          <a:ln w="9525">
            <a:solidFill>
              <a:srgbClr val="94A3B8">
                <a:alpha val="8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5"/>
          <p:cNvSpPr/>
          <p:nvPr/>
        </p:nvSpPr>
        <p:spPr>
          <a:xfrm>
            <a:off x="8076605" y="1838920"/>
            <a:ext cx="420053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>
                    <a:alpha val="7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03</a:t>
            </a:r>
            <a:endParaRPr lang="en-US" sz="3150" dirty="0"/>
          </a:p>
        </p:txBody>
      </p:sp>
      <p:sp>
        <p:nvSpPr>
          <p:cNvPr id="21" name="Text 16"/>
          <p:cNvSpPr/>
          <p:nvPr/>
        </p:nvSpPr>
        <p:spPr>
          <a:xfrm>
            <a:off x="6344543" y="1981200"/>
            <a:ext cx="457200" cy="457200"/>
          </a:xfrm>
          <a:prstGeom prst="ellipse">
            <a:avLst/>
          </a:prstGeom>
          <a:solidFill>
            <a:srgbClr val="F59E0B">
              <a:alpha val="12000"/>
            </a:srgbClr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487418" y="2124075"/>
            <a:ext cx="171450" cy="17145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6344543" y="2609850"/>
            <a:ext cx="2282458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95"/>
              </a:lnSpc>
              <a:spcAft>
                <a:spcPts val="790"/>
              </a:spcAft>
              <a:buNone/>
            </a:pPr>
            <a:r>
              <a:rPr lang="en-US" sz="1130" b="1" spc="90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EXPRESSIO UNIUS</a:t>
            </a:r>
            <a:endParaRPr lang="en-US" sz="1130" dirty="0"/>
          </a:p>
        </p:txBody>
      </p:sp>
      <p:sp>
        <p:nvSpPr>
          <p:cNvPr id="24" name="Text 18"/>
          <p:cNvSpPr/>
          <p:nvPr/>
        </p:nvSpPr>
        <p:spPr>
          <a:xfrm>
            <a:off x="6344543" y="2925366"/>
            <a:ext cx="2116461" cy="767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Congress's </a:t>
            </a:r>
            <a:pPr algn="l" indent="0" marL="0">
              <a:lnSpc>
                <a:spcPts val="1440"/>
              </a:lnSpc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explicit enumeration</a:t>
            </a:r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of bridges in some titles creates a </a:t>
            </a:r>
            <a:pPr algn="l" indent="0" marL="0">
              <a:lnSpc>
                <a:spcPts val="1440"/>
              </a:lnSpc>
              <a:buNone/>
            </a:pPr>
            <a:r>
              <a:rPr lang="en-US" sz="9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negative inference</a:t>
            </a:r>
            <a:pPr algn="l" indent="0" marL="0">
              <a:lnSpc>
                <a:spcPts val="144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that silence in other titles is intentional.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457200" y="4756845"/>
            <a:ext cx="2464445" cy="13841"/>
          </a:xfrm>
          <a:prstGeom prst="rect">
            <a:avLst/>
          </a:prstGeom>
          <a:gradFill rotWithShape="1">
            <a:gsLst>
              <a:gs pos="0">
                <a:srgbClr val="F59E0B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0"/>
          <p:cNvSpPr/>
          <p:nvPr/>
        </p:nvSpPr>
        <p:spPr>
          <a:xfrm>
            <a:off x="3035945" y="4699099"/>
            <a:ext cx="3379321" cy="129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020"/>
              </a:lnSpc>
              <a:buNone/>
            </a:pPr>
            <a:r>
              <a:rPr lang="en-US" sz="68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SILENCE IS THE ARCHITECTURE  ·  EACH TITLE STANDS ALONE</a:t>
            </a:r>
            <a:endParaRPr lang="en-US" sz="680" dirty="0"/>
          </a:p>
        </p:txBody>
      </p:sp>
      <p:sp>
        <p:nvSpPr>
          <p:cNvPr id="27" name="Text 21"/>
          <p:cNvSpPr/>
          <p:nvPr/>
        </p:nvSpPr>
        <p:spPr>
          <a:xfrm>
            <a:off x="6222355" y="4756845"/>
            <a:ext cx="2464445" cy="13841"/>
          </a:xfrm>
          <a:prstGeom prst="rect">
            <a:avLst/>
          </a:prstGeom>
          <a:gradFill rotWithShape="1">
            <a:gsLst>
              <a:gs pos="0">
                <a:srgbClr val="F59E0B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080000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2"/>
          <p:cNvSpPr/>
          <p:nvPr/>
        </p:nvSpPr>
        <p:spPr>
          <a:xfrm>
            <a:off x="466725" y="1695450"/>
            <a:ext cx="2590352" cy="29170"/>
          </a:xfrm>
          <a:custGeom>
            <a:avLst/>
            <a:gdLst/>
            <a:ahLst/>
            <a:cxnLst/>
            <a:rect l="l" t="t" r="r" b="b"/>
            <a:pathLst>
              <a:path w="2590352" h="29170">
                <a:moveTo>
                  <a:pt x="114300" y="0"/>
                </a:moveTo>
                <a:lnTo>
                  <a:pt x="2476052" y="0"/>
                </a:lnTo>
                <a:lnTo>
                  <a:pt x="2504692" y="3646"/>
                </a:lnTo>
                <a:lnTo>
                  <a:pt x="2516226" y="7293"/>
                </a:lnTo>
                <a:lnTo>
                  <a:pt x="2524847" y="10939"/>
                </a:lnTo>
                <a:lnTo>
                  <a:pt x="2531922" y="14585"/>
                </a:lnTo>
                <a:lnTo>
                  <a:pt x="2537982" y="18231"/>
                </a:lnTo>
                <a:lnTo>
                  <a:pt x="2543303" y="21878"/>
                </a:lnTo>
                <a:lnTo>
                  <a:pt x="2548048" y="25524"/>
                </a:lnTo>
                <a:lnTo>
                  <a:pt x="2552324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3"/>
          <p:cNvSpPr/>
          <p:nvPr/>
        </p:nvSpPr>
        <p:spPr>
          <a:xfrm>
            <a:off x="3276749" y="1695450"/>
            <a:ext cx="2590352" cy="29170"/>
          </a:xfrm>
          <a:custGeom>
            <a:avLst/>
            <a:gdLst/>
            <a:ahLst/>
            <a:cxnLst/>
            <a:rect l="l" t="t" r="r" b="b"/>
            <a:pathLst>
              <a:path w="2590352" h="29170">
                <a:moveTo>
                  <a:pt x="114300" y="0"/>
                </a:moveTo>
                <a:lnTo>
                  <a:pt x="2476052" y="0"/>
                </a:lnTo>
                <a:lnTo>
                  <a:pt x="2504692" y="3646"/>
                </a:lnTo>
                <a:lnTo>
                  <a:pt x="2516226" y="7293"/>
                </a:lnTo>
                <a:lnTo>
                  <a:pt x="2524847" y="10939"/>
                </a:lnTo>
                <a:lnTo>
                  <a:pt x="2531922" y="14585"/>
                </a:lnTo>
                <a:lnTo>
                  <a:pt x="2537982" y="18231"/>
                </a:lnTo>
                <a:lnTo>
                  <a:pt x="2543303" y="21878"/>
                </a:lnTo>
                <a:lnTo>
                  <a:pt x="2548048" y="25524"/>
                </a:lnTo>
                <a:lnTo>
                  <a:pt x="2552324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4"/>
          <p:cNvSpPr/>
          <p:nvPr/>
        </p:nvSpPr>
        <p:spPr>
          <a:xfrm>
            <a:off x="6086773" y="1695450"/>
            <a:ext cx="2590505" cy="29170"/>
          </a:xfrm>
          <a:custGeom>
            <a:avLst/>
            <a:gdLst/>
            <a:ahLst/>
            <a:cxnLst/>
            <a:rect l="l" t="t" r="r" b="b"/>
            <a:pathLst>
              <a:path w="2590505" h="29170">
                <a:moveTo>
                  <a:pt x="114300" y="0"/>
                </a:moveTo>
                <a:lnTo>
                  <a:pt x="2476205" y="0"/>
                </a:lnTo>
                <a:lnTo>
                  <a:pt x="2504845" y="3646"/>
                </a:lnTo>
                <a:lnTo>
                  <a:pt x="2516378" y="7293"/>
                </a:lnTo>
                <a:lnTo>
                  <a:pt x="2525000" y="10939"/>
                </a:lnTo>
                <a:lnTo>
                  <a:pt x="2532075" y="14585"/>
                </a:lnTo>
                <a:lnTo>
                  <a:pt x="2538135" y="18231"/>
                </a:lnTo>
                <a:lnTo>
                  <a:pt x="2543455" y="21878"/>
                </a:lnTo>
                <a:lnTo>
                  <a:pt x="2548200" y="25524"/>
                </a:lnTo>
                <a:lnTo>
                  <a:pt x="2552477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00050" y="314325"/>
            <a:ext cx="35421" cy="285750"/>
          </a:xfrm>
          <a:prstGeom prst="roundRect">
            <a:avLst>
              <a:gd name="adj" fmla="val 60953"/>
            </a:avLst>
          </a:prstGeom>
          <a:solidFill>
            <a:srgbClr val="F59E0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49771" y="285750"/>
            <a:ext cx="4695371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1800" b="1" spc="36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FRANCHISE ISOLATION FLOWCHART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000250" y="829270"/>
            <a:ext cx="5143500" cy="711845"/>
          </a:xfrm>
          <a:prstGeom prst="roundRect">
            <a:avLst>
              <a:gd name="adj" fmla="val 12132"/>
            </a:avLst>
          </a:prstGeom>
          <a:solidFill>
            <a:srgbClr val="1E293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2000250" y="829270"/>
            <a:ext cx="28575" cy="711845"/>
          </a:xfrm>
          <a:custGeom>
            <a:avLst/>
            <a:gdLst/>
            <a:ahLst/>
            <a:cxnLst/>
            <a:rect l="l" t="t" r="r" b="b"/>
            <a:pathLst>
              <a:path w="28575" h="711845">
                <a:moveTo>
                  <a:pt x="0" y="86360"/>
                </a:moveTo>
                <a:lnTo>
                  <a:pt x="3572" y="61780"/>
                </a:lnTo>
                <a:lnTo>
                  <a:pt x="7144" y="51968"/>
                </a:lnTo>
                <a:lnTo>
                  <a:pt x="10716" y="44695"/>
                </a:lnTo>
                <a:lnTo>
                  <a:pt x="14288" y="38783"/>
                </a:lnTo>
                <a:lnTo>
                  <a:pt x="17859" y="33770"/>
                </a:lnTo>
                <a:lnTo>
                  <a:pt x="21431" y="29419"/>
                </a:lnTo>
                <a:lnTo>
                  <a:pt x="25003" y="25587"/>
                </a:lnTo>
                <a:lnTo>
                  <a:pt x="28575" y="22181"/>
                </a:lnTo>
                <a:lnTo>
                  <a:pt x="28575" y="689664"/>
                </a:lnTo>
                <a:lnTo>
                  <a:pt x="25003" y="686258"/>
                </a:lnTo>
                <a:lnTo>
                  <a:pt x="21431" y="682426"/>
                </a:lnTo>
                <a:lnTo>
                  <a:pt x="17859" y="678075"/>
                </a:lnTo>
                <a:lnTo>
                  <a:pt x="14288" y="673062"/>
                </a:lnTo>
                <a:lnTo>
                  <a:pt x="10716" y="667150"/>
                </a:lnTo>
                <a:lnTo>
                  <a:pt x="7144" y="659877"/>
                </a:lnTo>
                <a:lnTo>
                  <a:pt x="3572" y="650065"/>
                </a:lnTo>
                <a:lnTo>
                  <a:pt x="0" y="625485"/>
                </a:lnTo>
                <a:close/>
              </a:path>
            </a:pathLst>
          </a:custGeom>
          <a:solidFill>
            <a:srgbClr val="F59E0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172295" y="943570"/>
            <a:ext cx="228600" cy="251460"/>
          </a:xfrm>
          <a:prstGeom prst="ellipse">
            <a:avLst/>
          </a:prstGeom>
          <a:solidFill>
            <a:srgbClr val="F59E0B"/>
          </a:solidFill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40" b="1" dirty="0">
                <a:solidFill>
                  <a:srgbClr val="0F172A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1</a:t>
            </a:r>
            <a:endParaRPr lang="en-US" sz="840" dirty="0"/>
          </a:p>
        </p:txBody>
      </p:sp>
      <p:sp>
        <p:nvSpPr>
          <p:cNvPr id="7" name="Text 5"/>
          <p:cNvSpPr/>
          <p:nvPr/>
        </p:nvSpPr>
        <p:spPr>
          <a:xfrm>
            <a:off x="2501205" y="943570"/>
            <a:ext cx="4948982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840" b="1" spc="25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IDENTIFY THE OPERATIVE TITLE</a:t>
            </a:r>
            <a:endParaRPr lang="en-US" sz="840" dirty="0"/>
          </a:p>
        </p:txBody>
      </p:sp>
      <p:sp>
        <p:nvSpPr>
          <p:cNvPr id="8" name="Text 6"/>
          <p:cNvSpPr/>
          <p:nvPr/>
        </p:nvSpPr>
        <p:spPr>
          <a:xfrm>
            <a:off x="2501205" y="1146721"/>
            <a:ext cx="4589056" cy="2940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Determine which Title of the U.S. Code governs the right, obligation, or consequence at issue (e.g.,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26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tax,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11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bankruptcy,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8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immigration).</a:t>
            </a:r>
            <a:endParaRPr lang="en-US" sz="76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05632" y="1498918"/>
            <a:ext cx="132588" cy="241706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000250" y="1698575"/>
            <a:ext cx="5143500" cy="851892"/>
          </a:xfrm>
          <a:prstGeom prst="roundRect">
            <a:avLst>
              <a:gd name="adj" fmla="val 10137"/>
            </a:avLst>
          </a:prstGeom>
          <a:solidFill>
            <a:srgbClr val="1E293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2000250" y="1698575"/>
            <a:ext cx="28575" cy="851892"/>
          </a:xfrm>
          <a:custGeom>
            <a:avLst/>
            <a:gdLst/>
            <a:ahLst/>
            <a:cxnLst/>
            <a:rect l="l" t="t" r="r" b="b"/>
            <a:pathLst>
              <a:path w="28575" h="851892">
                <a:moveTo>
                  <a:pt x="0" y="86360"/>
                </a:moveTo>
                <a:lnTo>
                  <a:pt x="3572" y="61780"/>
                </a:lnTo>
                <a:lnTo>
                  <a:pt x="7144" y="51968"/>
                </a:lnTo>
                <a:lnTo>
                  <a:pt x="10716" y="44695"/>
                </a:lnTo>
                <a:lnTo>
                  <a:pt x="14288" y="38783"/>
                </a:lnTo>
                <a:lnTo>
                  <a:pt x="17859" y="33770"/>
                </a:lnTo>
                <a:lnTo>
                  <a:pt x="21431" y="29419"/>
                </a:lnTo>
                <a:lnTo>
                  <a:pt x="25003" y="25587"/>
                </a:lnTo>
                <a:lnTo>
                  <a:pt x="28575" y="22181"/>
                </a:lnTo>
                <a:lnTo>
                  <a:pt x="28575" y="829711"/>
                </a:lnTo>
                <a:lnTo>
                  <a:pt x="25003" y="826305"/>
                </a:lnTo>
                <a:lnTo>
                  <a:pt x="21431" y="822473"/>
                </a:lnTo>
                <a:lnTo>
                  <a:pt x="17859" y="818122"/>
                </a:lnTo>
                <a:lnTo>
                  <a:pt x="14288" y="813110"/>
                </a:lnTo>
                <a:lnTo>
                  <a:pt x="10716" y="807197"/>
                </a:lnTo>
                <a:lnTo>
                  <a:pt x="7144" y="799925"/>
                </a:lnTo>
                <a:lnTo>
                  <a:pt x="3572" y="790112"/>
                </a:lnTo>
                <a:lnTo>
                  <a:pt x="0" y="765532"/>
                </a:lnTo>
                <a:close/>
              </a:path>
            </a:pathLst>
          </a:custGeom>
          <a:solidFill>
            <a:srgbClr val="F59E0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2172295" y="1812875"/>
            <a:ext cx="228600" cy="251460"/>
          </a:xfrm>
          <a:prstGeom prst="ellipse">
            <a:avLst/>
          </a:prstGeom>
          <a:solidFill>
            <a:srgbClr val="F59E0B"/>
          </a:solidFill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40" b="1" dirty="0">
                <a:solidFill>
                  <a:srgbClr val="0F172A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2</a:t>
            </a:r>
            <a:endParaRPr lang="en-US" sz="840" dirty="0"/>
          </a:p>
        </p:txBody>
      </p:sp>
      <p:sp>
        <p:nvSpPr>
          <p:cNvPr id="13" name="Text 10"/>
          <p:cNvSpPr/>
          <p:nvPr/>
        </p:nvSpPr>
        <p:spPr>
          <a:xfrm>
            <a:off x="2501205" y="1812875"/>
            <a:ext cx="4625980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840" b="1" spc="25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SEARCH FOR EXPRESS BRIDGE</a:t>
            </a:r>
            <a:endParaRPr lang="en-US" sz="840" dirty="0"/>
          </a:p>
        </p:txBody>
      </p:sp>
      <p:sp>
        <p:nvSpPr>
          <p:cNvPr id="14" name="Text 11"/>
          <p:cNvSpPr/>
          <p:nvPr/>
        </p:nvSpPr>
        <p:spPr>
          <a:xfrm>
            <a:off x="2501205" y="2016026"/>
            <a:ext cx="4289545" cy="4411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the operative title contain an explicit statutory provision that incorporates, references, or conditions outcomes on another title? Look for: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incorporation by reference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definitional imports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conditioning language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or </a:t>
            </a:r>
            <a:pPr algn="l" indent="0" marL="0">
              <a:lnSpc>
                <a:spcPts val="1102"/>
              </a:lnSpc>
              <a:buNone/>
            </a:pPr>
            <a:r>
              <a:rPr lang="en-US" sz="76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procedural cross-references</a:t>
            </a:r>
            <a:pPr algn="l" indent="0" marL="0">
              <a:lnSpc>
                <a:spcPts val="1102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760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06952" y="1826716"/>
            <a:ext cx="193328" cy="193328"/>
          </a:xfrm>
          <a:prstGeom prst="rect">
            <a:avLst/>
          </a:prstGeom>
        </p:spPr>
      </p:pic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43188" y="2550468"/>
            <a:ext cx="3857625" cy="150465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743200" y="2751088"/>
            <a:ext cx="1257300" cy="293534"/>
          </a:xfrm>
          <a:prstGeom prst="roundRect">
            <a:avLst>
              <a:gd name="adj" fmla="val 9951"/>
            </a:avLst>
          </a:prstGeom>
          <a:solidFill>
            <a:srgbClr val="22C55E">
              <a:alpha val="15000"/>
            </a:srgbClr>
          </a:solidFill>
          <a:ln w="9525">
            <a:solidFill>
              <a:srgbClr val="22C55E">
                <a:alpha val="30000"/>
              </a:srgbClr>
            </a:solidFill>
          </a:ln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680" b="1" dirty="0">
                <a:solidFill>
                  <a:srgbClr val="4ADE80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YES — BRIDGE EXISTS</a:t>
            </a:r>
            <a:endParaRPr lang="en-US" sz="680" dirty="0"/>
          </a:p>
        </p:txBody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95001" y="2753478"/>
            <a:ext cx="132588" cy="13258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268516" y="2751088"/>
            <a:ext cx="1007120" cy="293534"/>
          </a:xfrm>
          <a:prstGeom prst="roundRect">
            <a:avLst>
              <a:gd name="adj" fmla="val 9951"/>
            </a:avLst>
          </a:prstGeom>
          <a:solidFill>
            <a:srgbClr val="EF4444">
              <a:alpha val="15000"/>
            </a:srgbClr>
          </a:solidFill>
          <a:ln w="9525">
            <a:solidFill>
              <a:srgbClr val="EF4444">
                <a:alpha val="30000"/>
              </a:srgbClr>
            </a:solidFill>
          </a:ln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680" b="1" dirty="0">
                <a:solidFill>
                  <a:srgbClr val="F87171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NO — NO BRIDGE</a:t>
            </a:r>
            <a:endParaRPr lang="en-US" sz="68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20317" y="2753478"/>
            <a:ext cx="132588" cy="132588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2000250" y="3075087"/>
            <a:ext cx="2500015" cy="1376214"/>
          </a:xfrm>
          <a:prstGeom prst="roundRect">
            <a:avLst>
              <a:gd name="adj" fmla="val 6275"/>
            </a:avLst>
          </a:prstGeom>
          <a:solidFill>
            <a:srgbClr val="1E293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15"/>
          <p:cNvSpPr/>
          <p:nvPr/>
        </p:nvSpPr>
        <p:spPr>
          <a:xfrm>
            <a:off x="2000250" y="3075087"/>
            <a:ext cx="28575" cy="1376214"/>
          </a:xfrm>
          <a:custGeom>
            <a:avLst/>
            <a:gdLst/>
            <a:ahLst/>
            <a:cxnLst/>
            <a:rect l="l" t="t" r="r" b="b"/>
            <a:pathLst>
              <a:path w="28575" h="1376214">
                <a:moveTo>
                  <a:pt x="0" y="86360"/>
                </a:moveTo>
                <a:lnTo>
                  <a:pt x="3572" y="61780"/>
                </a:lnTo>
                <a:lnTo>
                  <a:pt x="7144" y="51968"/>
                </a:lnTo>
                <a:lnTo>
                  <a:pt x="10716" y="44695"/>
                </a:lnTo>
                <a:lnTo>
                  <a:pt x="14288" y="38783"/>
                </a:lnTo>
                <a:lnTo>
                  <a:pt x="17859" y="33770"/>
                </a:lnTo>
                <a:lnTo>
                  <a:pt x="21431" y="29419"/>
                </a:lnTo>
                <a:lnTo>
                  <a:pt x="25003" y="25587"/>
                </a:lnTo>
                <a:lnTo>
                  <a:pt x="28575" y="22181"/>
                </a:lnTo>
                <a:lnTo>
                  <a:pt x="28575" y="1354033"/>
                </a:lnTo>
                <a:lnTo>
                  <a:pt x="25003" y="1350627"/>
                </a:lnTo>
                <a:lnTo>
                  <a:pt x="21431" y="1346795"/>
                </a:lnTo>
                <a:lnTo>
                  <a:pt x="17859" y="1342444"/>
                </a:lnTo>
                <a:lnTo>
                  <a:pt x="14288" y="1337431"/>
                </a:lnTo>
                <a:lnTo>
                  <a:pt x="10716" y="1331519"/>
                </a:lnTo>
                <a:lnTo>
                  <a:pt x="7144" y="1324246"/>
                </a:lnTo>
                <a:lnTo>
                  <a:pt x="3572" y="1314434"/>
                </a:lnTo>
                <a:lnTo>
                  <a:pt x="0" y="1289854"/>
                </a:lnTo>
                <a:close/>
              </a:path>
            </a:pathLst>
          </a:custGeom>
          <a:solidFill>
            <a:srgbClr val="22C55E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16"/>
          <p:cNvSpPr/>
          <p:nvPr/>
        </p:nvSpPr>
        <p:spPr>
          <a:xfrm>
            <a:off x="2172295" y="3189387"/>
            <a:ext cx="228600" cy="251460"/>
          </a:xfrm>
          <a:prstGeom prst="ellipse">
            <a:avLst/>
          </a:prstGeom>
          <a:solidFill>
            <a:srgbClr val="22C55E"/>
          </a:solidFill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40" b="1" dirty="0">
                <a:solidFill>
                  <a:srgbClr val="0F172A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3</a:t>
            </a:r>
            <a:endParaRPr lang="en-US" sz="840" dirty="0"/>
          </a:p>
        </p:txBody>
      </p:sp>
      <p:sp>
        <p:nvSpPr>
          <p:cNvPr id="24" name="Text 17"/>
          <p:cNvSpPr/>
          <p:nvPr/>
        </p:nvSpPr>
        <p:spPr>
          <a:xfrm>
            <a:off x="2487216" y="3189387"/>
            <a:ext cx="2056537" cy="150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85"/>
              </a:lnSpc>
              <a:buNone/>
            </a:pPr>
            <a:r>
              <a:rPr lang="en-US" sz="790" b="1" spc="24" kern="0" dirty="0">
                <a:solidFill>
                  <a:srgbClr val="4ADE80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APPLY BRIDGED FRAMEWORK</a:t>
            </a:r>
            <a:endParaRPr lang="en-US" sz="790" dirty="0"/>
          </a:p>
        </p:txBody>
      </p:sp>
      <p:sp>
        <p:nvSpPr>
          <p:cNvPr id="25" name="Text 18"/>
          <p:cNvSpPr/>
          <p:nvPr/>
        </p:nvSpPr>
        <p:spPr>
          <a:xfrm>
            <a:off x="2487216" y="3375273"/>
            <a:ext cx="1906970" cy="2609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Congress has spoken. Apply the cross-title provision according to its terms.</a:t>
            </a:r>
            <a:endParaRPr lang="en-US" sz="700" dirty="0"/>
          </a:p>
        </p:txBody>
      </p:sp>
      <p:sp>
        <p:nvSpPr>
          <p:cNvPr id="26" name="Text 19"/>
          <p:cNvSpPr/>
          <p:nvPr/>
        </p:nvSpPr>
        <p:spPr>
          <a:xfrm>
            <a:off x="2487216" y="3680966"/>
            <a:ext cx="1869579" cy="675715"/>
          </a:xfrm>
          <a:prstGeom prst="roundRect">
            <a:avLst>
              <a:gd name="adj" fmla="val 6390"/>
            </a:avLst>
          </a:prstGeom>
          <a:solidFill>
            <a:srgbClr val="22C55E">
              <a:alpha val="7000"/>
            </a:srgbClr>
          </a:solidFill>
          <a:ln w="9525">
            <a:solidFill>
              <a:srgbClr val="22C55E">
                <a:alpha val="15000"/>
              </a:srgbClr>
            </a:solidFill>
          </a:ln>
        </p:spPr>
        <p:txBody>
          <a:bodyPr wrap="square" lIns="71120" tIns="57150" rIns="71120" bIns="57150" rtlCol="0" anchor="t"/>
          <a:lstStyle/>
          <a:p>
            <a:pPr algn="l" indent="0" marL="0">
              <a:buNone/>
            </a:pPr>
            <a:r>
              <a:rPr lang="en-US" sz="620" b="1" spc="37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</a:t>
            </a:r>
            <a:endParaRPr lang="en-US" sz="620" dirty="0"/>
          </a:p>
          <a:p>
            <a:pPr algn="l" indent="0" marL="0">
              <a:buNone/>
            </a:pPr>
            <a:r>
              <a:rPr lang="en-US" sz="68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algn="l" indent="0" marL="0">
              <a:buNone/>
            </a:pPr>
            <a:r>
              <a:rPr lang="en-US" sz="680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 § 1961</a:t>
            </a:r>
            <a:pPr algn="l" indent="0" marL="0">
              <a:buNone/>
            </a:pPr>
            <a:r>
              <a:rPr lang="en-US" sz="68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imports Title 21 drug offenses</a:t>
            </a:r>
            <a:br/>
            <a:pPr algn="l" indent="0" marL="0">
              <a:buNone/>
            </a:pPr>
            <a:r>
              <a:rPr lang="en-US" sz="68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algn="l" indent="0" marL="0">
              <a:buNone/>
            </a:pPr>
            <a:r>
              <a:rPr lang="en-US" sz="680" dirty="0">
                <a:solidFill>
                  <a:srgbClr val="4ADE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Bankruptcy § 523(a)(1)</a:t>
            </a:r>
            <a:pPr algn="l" indent="0" marL="0">
              <a:buNone/>
            </a:pPr>
            <a:r>
              <a:rPr lang="en-US" sz="68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imports Title 26 tax debts</a:t>
            </a:r>
            <a:endParaRPr lang="en-US" sz="620" dirty="0"/>
          </a:p>
        </p:txBody>
      </p:sp>
      <p:sp>
        <p:nvSpPr>
          <p:cNvPr id="27" name="Text 20"/>
          <p:cNvSpPr/>
          <p:nvPr/>
        </p:nvSpPr>
        <p:spPr>
          <a:xfrm>
            <a:off x="4643735" y="3075087"/>
            <a:ext cx="2500015" cy="1376214"/>
          </a:xfrm>
          <a:prstGeom prst="roundRect">
            <a:avLst>
              <a:gd name="adj" fmla="val 6275"/>
            </a:avLst>
          </a:prstGeom>
          <a:solidFill>
            <a:srgbClr val="1E293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1"/>
          <p:cNvSpPr/>
          <p:nvPr/>
        </p:nvSpPr>
        <p:spPr>
          <a:xfrm>
            <a:off x="4643735" y="3075087"/>
            <a:ext cx="28575" cy="1376214"/>
          </a:xfrm>
          <a:custGeom>
            <a:avLst/>
            <a:gdLst/>
            <a:ahLst/>
            <a:cxnLst/>
            <a:rect l="l" t="t" r="r" b="b"/>
            <a:pathLst>
              <a:path w="28575" h="1376214">
                <a:moveTo>
                  <a:pt x="0" y="86360"/>
                </a:moveTo>
                <a:lnTo>
                  <a:pt x="3572" y="61780"/>
                </a:lnTo>
                <a:lnTo>
                  <a:pt x="7144" y="51968"/>
                </a:lnTo>
                <a:lnTo>
                  <a:pt x="10716" y="44695"/>
                </a:lnTo>
                <a:lnTo>
                  <a:pt x="14288" y="38783"/>
                </a:lnTo>
                <a:lnTo>
                  <a:pt x="17859" y="33770"/>
                </a:lnTo>
                <a:lnTo>
                  <a:pt x="21431" y="29419"/>
                </a:lnTo>
                <a:lnTo>
                  <a:pt x="25003" y="25587"/>
                </a:lnTo>
                <a:lnTo>
                  <a:pt x="28575" y="22181"/>
                </a:lnTo>
                <a:lnTo>
                  <a:pt x="28575" y="1354033"/>
                </a:lnTo>
                <a:lnTo>
                  <a:pt x="25003" y="1350627"/>
                </a:lnTo>
                <a:lnTo>
                  <a:pt x="21431" y="1346795"/>
                </a:lnTo>
                <a:lnTo>
                  <a:pt x="17859" y="1342444"/>
                </a:lnTo>
                <a:lnTo>
                  <a:pt x="14288" y="1337431"/>
                </a:lnTo>
                <a:lnTo>
                  <a:pt x="10716" y="1331519"/>
                </a:lnTo>
                <a:lnTo>
                  <a:pt x="7144" y="1324246"/>
                </a:lnTo>
                <a:lnTo>
                  <a:pt x="3572" y="1314434"/>
                </a:lnTo>
                <a:lnTo>
                  <a:pt x="0" y="1289854"/>
                </a:lnTo>
                <a:close/>
              </a:path>
            </a:pathLst>
          </a:custGeom>
          <a:solidFill>
            <a:srgbClr val="EF4444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2"/>
          <p:cNvSpPr/>
          <p:nvPr/>
        </p:nvSpPr>
        <p:spPr>
          <a:xfrm>
            <a:off x="4815780" y="3189387"/>
            <a:ext cx="228600" cy="251460"/>
          </a:xfrm>
          <a:prstGeom prst="ellipse">
            <a:avLst/>
          </a:prstGeom>
          <a:solidFill>
            <a:srgbClr val="EF4444"/>
          </a:solidFill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840" b="1" dirty="0">
                <a:solidFill>
                  <a:srgbClr val="0F172A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4</a:t>
            </a:r>
            <a:endParaRPr lang="en-US" sz="840" dirty="0"/>
          </a:p>
        </p:txBody>
      </p:sp>
      <p:sp>
        <p:nvSpPr>
          <p:cNvPr id="30" name="Text 23"/>
          <p:cNvSpPr/>
          <p:nvPr/>
        </p:nvSpPr>
        <p:spPr>
          <a:xfrm>
            <a:off x="5130701" y="3189387"/>
            <a:ext cx="2056537" cy="150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85"/>
              </a:lnSpc>
              <a:buNone/>
            </a:pPr>
            <a:r>
              <a:rPr lang="en-US" sz="790" b="1" spc="24" kern="0" dirty="0">
                <a:solidFill>
                  <a:srgbClr val="F87171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FRANCHISE REMAINS ISOLATED</a:t>
            </a:r>
            <a:endParaRPr lang="en-US" sz="790" dirty="0"/>
          </a:p>
        </p:txBody>
      </p:sp>
      <p:sp>
        <p:nvSpPr>
          <p:cNvPr id="31" name="Text 24"/>
          <p:cNvSpPr/>
          <p:nvPr/>
        </p:nvSpPr>
        <p:spPr>
          <a:xfrm>
            <a:off x="5130701" y="3375273"/>
            <a:ext cx="1906970" cy="5219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980"/>
              </a:lnSpc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Absent express congressional action, each title operates independently. Courts may not judicially construct bridges Congress declined to build.</a:t>
            </a:r>
            <a:endParaRPr lang="en-US" sz="700" dirty="0"/>
          </a:p>
        </p:txBody>
      </p:sp>
      <p:sp>
        <p:nvSpPr>
          <p:cNvPr id="32" name="Text 25"/>
          <p:cNvSpPr/>
          <p:nvPr/>
        </p:nvSpPr>
        <p:spPr>
          <a:xfrm>
            <a:off x="5130701" y="3929509"/>
            <a:ext cx="1906970" cy="257621"/>
          </a:xfrm>
          <a:prstGeom prst="roundRect">
            <a:avLst>
              <a:gd name="adj" fmla="val 16761"/>
            </a:avLst>
          </a:prstGeom>
          <a:solidFill>
            <a:srgbClr val="EF4444">
              <a:alpha val="7000"/>
            </a:srgbClr>
          </a:solidFill>
          <a:ln w="9525">
            <a:solidFill>
              <a:srgbClr val="EF4444">
                <a:alpha val="15000"/>
              </a:srgbClr>
            </a:solidFill>
          </a:ln>
        </p:spPr>
        <p:txBody>
          <a:bodyPr wrap="none" lIns="71120" tIns="57150" rIns="71120" bIns="5715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silence </a:t>
            </a:r>
            <a:pPr algn="l" indent="0" marL="0">
              <a:buNone/>
            </a:pPr>
            <a:r>
              <a:rPr lang="en-US" sz="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</a:t>
            </a:r>
            <a:pPr algn="l" indent="0" marL="0">
              <a:buNone/>
            </a:pPr>
            <a:r>
              <a:rPr lang="en-US" sz="7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architecture."</a:t>
            </a:r>
            <a:endParaRPr lang="en-US" sz="700" dirty="0"/>
          </a:p>
        </p:txBody>
      </p:sp>
      <p:sp>
        <p:nvSpPr>
          <p:cNvPr id="33" name="Text 26"/>
          <p:cNvSpPr/>
          <p:nvPr/>
        </p:nvSpPr>
        <p:spPr>
          <a:xfrm>
            <a:off x="400050" y="4852095"/>
            <a:ext cx="2751981" cy="7590"/>
          </a:xfrm>
          <a:prstGeom prst="rect">
            <a:avLst/>
          </a:prstGeom>
          <a:gradFill rotWithShape="1">
            <a:gsLst>
              <a:gs pos="0">
                <a:srgbClr val="F59E0B"/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27"/>
          <p:cNvSpPr/>
          <p:nvPr/>
        </p:nvSpPr>
        <p:spPr>
          <a:xfrm>
            <a:off x="3238351" y="4796879"/>
            <a:ext cx="2934027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930"/>
              </a:lnSpc>
              <a:buNone/>
            </a:pPr>
            <a:r>
              <a:rPr lang="en-US" sz="620" spc="62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ANALYSIS · U.S. CODE TITLE INDEPENDENCE</a:t>
            </a:r>
            <a:endParaRPr lang="en-US" sz="620" dirty="0"/>
          </a:p>
        </p:txBody>
      </p:sp>
      <p:sp>
        <p:nvSpPr>
          <p:cNvPr id="35" name="Text 28"/>
          <p:cNvSpPr/>
          <p:nvPr/>
        </p:nvSpPr>
        <p:spPr>
          <a:xfrm>
            <a:off x="5991969" y="4852095"/>
            <a:ext cx="2751981" cy="7590"/>
          </a:xfrm>
          <a:prstGeom prst="rect">
            <a:avLst/>
          </a:prstGeom>
          <a:gradFill rotWithShape="1">
            <a:gsLst>
              <a:gs pos="0">
                <a:srgbClr val="F59E0B"/>
              </a:gs>
              <a:gs pos="100000">
                <a:srgbClr val="000000">
                  <a:alpha val="0"/>
                </a:srgbClr>
              </a:gs>
            </a:gsLst>
            <a:lin ang="1080000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8013" y="314920"/>
            <a:ext cx="8927973" cy="2406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896"/>
              </a:lnSpc>
              <a:buNone/>
            </a:pPr>
            <a:r>
              <a:rPr lang="en-US" sz="1580" spc="63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WHEN CONGRESS BUILDS A BRIDGE </a:t>
            </a:r>
            <a:pPr algn="ctr" indent="0" marL="0">
              <a:lnSpc>
                <a:spcPts val="1896"/>
              </a:lnSpc>
              <a:buNone/>
            </a:pPr>
            <a:r>
              <a:rPr lang="en-US" sz="840" b="1" spc="63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vs.</a:t>
            </a:r>
            <a:pPr algn="ctr" indent="0" marL="0">
              <a:lnSpc>
                <a:spcPts val="1896"/>
              </a:lnSpc>
              <a:buNone/>
            </a:pPr>
            <a:r>
              <a:rPr lang="en-US" sz="1580" spc="63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 WHEN IT DOES NOT</a:t>
            </a:r>
            <a:endParaRPr lang="en-US" sz="1580" dirty="0"/>
          </a:p>
        </p:txBody>
      </p:sp>
      <p:sp>
        <p:nvSpPr>
          <p:cNvPr id="3" name="Text 1"/>
          <p:cNvSpPr/>
          <p:nvPr/>
        </p:nvSpPr>
        <p:spPr>
          <a:xfrm>
            <a:off x="4286250" y="641896"/>
            <a:ext cx="571500" cy="21580"/>
          </a:xfrm>
          <a:prstGeom prst="roundRect">
            <a:avLst>
              <a:gd name="adj" fmla="val 64736"/>
            </a:avLst>
          </a:pr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400050" y="864096"/>
            <a:ext cx="3964335" cy="3664893"/>
          </a:xfrm>
          <a:prstGeom prst="roundRect">
            <a:avLst>
              <a:gd name="adj" fmla="val 2356"/>
            </a:avLst>
          </a:prstGeom>
          <a:solidFill>
            <a:srgbClr val="1E293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14660" y="1064716"/>
            <a:ext cx="3605817" cy="267295"/>
          </a:xfrm>
          <a:prstGeom prst="rect">
            <a:avLst/>
          </a:prstGeom>
          <a:noFill/>
          <a:ln/>
        </p:spPr>
        <p:txBody>
          <a:bodyPr wrap="none" lIns="178723" tIns="0" rIns="0" bIns="86360" rtlCol="0" anchor="ctr"/>
          <a:lstStyle/>
          <a:p>
            <a:pPr algn="l" indent="0" marL="0">
              <a:buNone/>
            </a:pPr>
            <a:r>
              <a:rPr lang="en-US" sz="900" b="1" spc="72" kern="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 BRIDGES EXIST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14660" y="1322487"/>
            <a:ext cx="3535114" cy="9525"/>
          </a:xfrm>
          <a:prstGeom prst="rect">
            <a:avLst/>
          </a:prstGeom>
          <a:solidFill>
            <a:srgbClr val="94A3B8">
              <a:alpha val="18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2168" y="1084073"/>
            <a:ext cx="132588" cy="13258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14660" y="1884611"/>
            <a:ext cx="3535114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4660" y="1518642"/>
            <a:ext cx="157460" cy="1574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58441" y="1511052"/>
            <a:ext cx="2444859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 § 1961 — Title 18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Titles 21, 26, 29, 15</a:t>
            </a:r>
            <a:endParaRPr lang="en-US" sz="820" dirty="0"/>
          </a:p>
        </p:txBody>
      </p:sp>
      <p:sp>
        <p:nvSpPr>
          <p:cNvPr id="11" name="Text 7"/>
          <p:cNvSpPr/>
          <p:nvPr/>
        </p:nvSpPr>
        <p:spPr>
          <a:xfrm>
            <a:off x="858441" y="1670745"/>
            <a:ext cx="2444859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Predicate acts imported from other titles</a:t>
            </a:r>
            <a:endParaRPr lang="en-US" sz="760" dirty="0"/>
          </a:p>
        </p:txBody>
      </p:sp>
      <p:sp>
        <p:nvSpPr>
          <p:cNvPr id="12" name="Text 8"/>
          <p:cNvSpPr/>
          <p:nvPr/>
        </p:nvSpPr>
        <p:spPr>
          <a:xfrm>
            <a:off x="614660" y="2346424"/>
            <a:ext cx="3535114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4660" y="1980456"/>
            <a:ext cx="157460" cy="1574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58441" y="1972866"/>
            <a:ext cx="2434054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 § 1101(a)(43) — Title 8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Titles 18, 21, 26</a:t>
            </a:r>
            <a:endParaRPr lang="en-US" sz="820" dirty="0"/>
          </a:p>
        </p:txBody>
      </p:sp>
      <p:sp>
        <p:nvSpPr>
          <p:cNvPr id="15" name="Text 10"/>
          <p:cNvSpPr/>
          <p:nvPr/>
        </p:nvSpPr>
        <p:spPr>
          <a:xfrm>
            <a:off x="858441" y="2132558"/>
            <a:ext cx="2434054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Aggravated felony definitions imported</a:t>
            </a:r>
            <a:endParaRPr lang="en-US" sz="760" dirty="0"/>
          </a:p>
        </p:txBody>
      </p:sp>
      <p:sp>
        <p:nvSpPr>
          <p:cNvPr id="16" name="Text 11"/>
          <p:cNvSpPr/>
          <p:nvPr/>
        </p:nvSpPr>
        <p:spPr>
          <a:xfrm>
            <a:off x="614660" y="2808238"/>
            <a:ext cx="3535114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4660" y="2442270"/>
            <a:ext cx="157460" cy="1574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858441" y="2434679"/>
            <a:ext cx="2361858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Bankruptcy § 523(a)(1) — Title 11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26</a:t>
            </a:r>
            <a:endParaRPr lang="en-US" sz="820" dirty="0"/>
          </a:p>
        </p:txBody>
      </p:sp>
      <p:sp>
        <p:nvSpPr>
          <p:cNvPr id="19" name="Text 13"/>
          <p:cNvSpPr/>
          <p:nvPr/>
        </p:nvSpPr>
        <p:spPr>
          <a:xfrm>
            <a:off x="858441" y="2594372"/>
            <a:ext cx="2361858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debts rendered nondischargeable</a:t>
            </a:r>
            <a:endParaRPr lang="en-US" sz="760" dirty="0"/>
          </a:p>
        </p:txBody>
      </p:sp>
      <p:sp>
        <p:nvSpPr>
          <p:cNvPr id="20" name="Text 14"/>
          <p:cNvSpPr/>
          <p:nvPr/>
        </p:nvSpPr>
        <p:spPr>
          <a:xfrm>
            <a:off x="614660" y="3270052"/>
            <a:ext cx="3535114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4660" y="2904083"/>
            <a:ext cx="157460" cy="15746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858441" y="2896493"/>
            <a:ext cx="2985105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Money Laundering § 1956 — Title 18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Titles 21, 31, 22</a:t>
            </a:r>
            <a:endParaRPr lang="en-US" sz="820" dirty="0"/>
          </a:p>
        </p:txBody>
      </p:sp>
      <p:sp>
        <p:nvSpPr>
          <p:cNvPr id="23" name="Text 16"/>
          <p:cNvSpPr/>
          <p:nvPr/>
        </p:nvSpPr>
        <p:spPr>
          <a:xfrm>
            <a:off x="858441" y="3056186"/>
            <a:ext cx="2985105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Specified unlawful activity cross-referenced</a:t>
            </a:r>
            <a:endParaRPr lang="en-US" sz="76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4660" y="3365897"/>
            <a:ext cx="157460" cy="15746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858441" y="3358307"/>
            <a:ext cx="2393781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ERISA-IRC §§ 1002/401 — Title 29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26</a:t>
            </a:r>
            <a:endParaRPr lang="en-US" sz="820" dirty="0"/>
          </a:p>
        </p:txBody>
      </p:sp>
      <p:sp>
        <p:nvSpPr>
          <p:cNvPr id="26" name="Text 18"/>
          <p:cNvSpPr/>
          <p:nvPr/>
        </p:nvSpPr>
        <p:spPr>
          <a:xfrm>
            <a:off x="858441" y="3517999"/>
            <a:ext cx="2393781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 qualified plan rules</a:t>
            </a:r>
            <a:endParaRPr lang="en-US" sz="760" dirty="0"/>
          </a:p>
        </p:txBody>
      </p:sp>
      <p:sp>
        <p:nvSpPr>
          <p:cNvPr id="27" name="Text 19"/>
          <p:cNvSpPr/>
          <p:nvPr/>
        </p:nvSpPr>
        <p:spPr>
          <a:xfrm>
            <a:off x="4565005" y="864096"/>
            <a:ext cx="13841" cy="3664893"/>
          </a:xfrm>
          <a:prstGeom prst="roundRect">
            <a:avLst>
              <a:gd name="adj" fmla="val 55054"/>
            </a:avLst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F59E0B"/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0"/>
          <p:cNvSpPr/>
          <p:nvPr/>
        </p:nvSpPr>
        <p:spPr>
          <a:xfrm>
            <a:off x="4779466" y="864096"/>
            <a:ext cx="3964484" cy="3664893"/>
          </a:xfrm>
          <a:prstGeom prst="roundRect">
            <a:avLst>
              <a:gd name="adj" fmla="val 2356"/>
            </a:avLst>
          </a:prstGeom>
          <a:solidFill>
            <a:srgbClr val="1E293B"/>
          </a:soli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1"/>
          <p:cNvSpPr/>
          <p:nvPr/>
        </p:nvSpPr>
        <p:spPr>
          <a:xfrm>
            <a:off x="4994077" y="1064716"/>
            <a:ext cx="3605969" cy="267295"/>
          </a:xfrm>
          <a:prstGeom prst="rect">
            <a:avLst/>
          </a:prstGeom>
          <a:noFill/>
          <a:ln/>
        </p:spPr>
        <p:txBody>
          <a:bodyPr wrap="none" lIns="178723" tIns="0" rIns="0" bIns="86360" rtlCol="0" anchor="ctr"/>
          <a:lstStyle/>
          <a:p>
            <a:pPr algn="l" indent="0" marL="0">
              <a:buNone/>
            </a:pPr>
            <a:r>
              <a:rPr lang="en-US" sz="900" b="1" spc="72" kern="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BRIDGE EXISTS</a:t>
            </a:r>
            <a:endParaRPr lang="en-US" sz="900" dirty="0"/>
          </a:p>
        </p:txBody>
      </p:sp>
      <p:sp>
        <p:nvSpPr>
          <p:cNvPr id="30" name="Text 22"/>
          <p:cNvSpPr/>
          <p:nvPr/>
        </p:nvSpPr>
        <p:spPr>
          <a:xfrm>
            <a:off x="4994077" y="1322487"/>
            <a:ext cx="3535263" cy="9525"/>
          </a:xfrm>
          <a:prstGeom prst="rect">
            <a:avLst/>
          </a:prstGeom>
          <a:solidFill>
            <a:srgbClr val="94A3B8">
              <a:alpha val="18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1" name="Image 6" descr="preencoded.png">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981584" y="1084073"/>
            <a:ext cx="132588" cy="132588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4994077" y="1884611"/>
            <a:ext cx="3535263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3" name="Image 7" descr="preencoded.png">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994077" y="1518642"/>
            <a:ext cx="157460" cy="157460"/>
          </a:xfrm>
          <a:prstGeom prst="rect">
            <a:avLst/>
          </a:prstGeom>
        </p:spPr>
      </p:pic>
      <p:sp>
        <p:nvSpPr>
          <p:cNvPr id="34" name="Text 24"/>
          <p:cNvSpPr/>
          <p:nvPr/>
        </p:nvSpPr>
        <p:spPr>
          <a:xfrm>
            <a:off x="5237857" y="1511052"/>
            <a:ext cx="2187833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26 (Tax)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42 (Social Security)</a:t>
            </a:r>
            <a:endParaRPr lang="en-US" sz="820" dirty="0"/>
          </a:p>
        </p:txBody>
      </p:sp>
      <p:sp>
        <p:nvSpPr>
          <p:cNvPr id="35" name="Text 25"/>
          <p:cNvSpPr/>
          <p:nvPr/>
        </p:nvSpPr>
        <p:spPr>
          <a:xfrm>
            <a:off x="5237857" y="1670745"/>
            <a:ext cx="2187833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defines wages/income independently</a:t>
            </a:r>
            <a:endParaRPr lang="en-US" sz="760" dirty="0"/>
          </a:p>
        </p:txBody>
      </p:sp>
      <p:sp>
        <p:nvSpPr>
          <p:cNvPr id="36" name="Text 26"/>
          <p:cNvSpPr/>
          <p:nvPr/>
        </p:nvSpPr>
        <p:spPr>
          <a:xfrm>
            <a:off x="4994077" y="2346424"/>
            <a:ext cx="3535263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37" name="Image 8" descr="preencoded.png">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994077" y="1980456"/>
            <a:ext cx="157460" cy="157460"/>
          </a:xfrm>
          <a:prstGeom prst="rect">
            <a:avLst/>
          </a:prstGeom>
        </p:spPr>
      </p:pic>
      <p:sp>
        <p:nvSpPr>
          <p:cNvPr id="38" name="Text 27"/>
          <p:cNvSpPr/>
          <p:nvPr/>
        </p:nvSpPr>
        <p:spPr>
          <a:xfrm>
            <a:off x="5237857" y="1972866"/>
            <a:ext cx="2393126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11 (Bankruptcy)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8 (Immigration)</a:t>
            </a:r>
            <a:endParaRPr lang="en-US" sz="820" dirty="0"/>
          </a:p>
        </p:txBody>
      </p:sp>
      <p:sp>
        <p:nvSpPr>
          <p:cNvPr id="39" name="Text 28"/>
          <p:cNvSpPr/>
          <p:nvPr/>
        </p:nvSpPr>
        <p:spPr>
          <a:xfrm>
            <a:off x="5237857" y="2132558"/>
            <a:ext cx="2393126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mutual consequences exist</a:t>
            </a:r>
            <a:endParaRPr lang="en-US" sz="760" dirty="0"/>
          </a:p>
        </p:txBody>
      </p:sp>
      <p:sp>
        <p:nvSpPr>
          <p:cNvPr id="40" name="Text 29"/>
          <p:cNvSpPr/>
          <p:nvPr/>
        </p:nvSpPr>
        <p:spPr>
          <a:xfrm>
            <a:off x="4994077" y="2808238"/>
            <a:ext cx="3535263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41" name="Image 9" descr="preencoded.png">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994077" y="2442270"/>
            <a:ext cx="157460" cy="157460"/>
          </a:xfrm>
          <a:prstGeom prst="rect">
            <a:avLst/>
          </a:prstGeom>
        </p:spPr>
      </p:pic>
      <p:sp>
        <p:nvSpPr>
          <p:cNvPr id="42" name="Text 30"/>
          <p:cNvSpPr/>
          <p:nvPr/>
        </p:nvSpPr>
        <p:spPr>
          <a:xfrm>
            <a:off x="5237857" y="2434679"/>
            <a:ext cx="1786741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35 (Patents)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26 (Tax)</a:t>
            </a:r>
            <a:endParaRPr lang="en-US" sz="820" dirty="0"/>
          </a:p>
        </p:txBody>
      </p:sp>
      <p:sp>
        <p:nvSpPr>
          <p:cNvPr id="43" name="Text 31"/>
          <p:cNvSpPr/>
          <p:nvPr/>
        </p:nvSpPr>
        <p:spPr>
          <a:xfrm>
            <a:off x="5237857" y="2594372"/>
            <a:ext cx="1786741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shared property/income definitions</a:t>
            </a:r>
            <a:endParaRPr lang="en-US" sz="760" dirty="0"/>
          </a:p>
        </p:txBody>
      </p:sp>
      <p:sp>
        <p:nvSpPr>
          <p:cNvPr id="44" name="Text 32"/>
          <p:cNvSpPr/>
          <p:nvPr/>
        </p:nvSpPr>
        <p:spPr>
          <a:xfrm>
            <a:off x="4994077" y="3270052"/>
            <a:ext cx="3535263" cy="9525"/>
          </a:xfrm>
          <a:prstGeom prst="rect">
            <a:avLst/>
          </a:prstGeom>
          <a:solidFill>
            <a:srgbClr val="94A3B8">
              <a:alpha val="12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45" name="Image 10" descr="preencoded.png">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994077" y="2904083"/>
            <a:ext cx="157460" cy="157460"/>
          </a:xfrm>
          <a:prstGeom prst="rect">
            <a:avLst/>
          </a:prstGeom>
        </p:spPr>
      </p:pic>
      <p:sp>
        <p:nvSpPr>
          <p:cNvPr id="46" name="Text 33"/>
          <p:cNvSpPr/>
          <p:nvPr/>
        </p:nvSpPr>
        <p:spPr>
          <a:xfrm>
            <a:off x="5237857" y="2896493"/>
            <a:ext cx="1823085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47 (Telecom)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26 (Tax)</a:t>
            </a:r>
            <a:endParaRPr lang="en-US" sz="820" dirty="0"/>
          </a:p>
        </p:txBody>
      </p:sp>
      <p:sp>
        <p:nvSpPr>
          <p:cNvPr id="47" name="Text 34"/>
          <p:cNvSpPr/>
          <p:nvPr/>
        </p:nvSpPr>
        <p:spPr>
          <a:xfrm>
            <a:off x="5237857" y="3056186"/>
            <a:ext cx="1823085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FCC franchise ≠ tax franchise</a:t>
            </a:r>
            <a:endParaRPr lang="en-US" sz="760" dirty="0"/>
          </a:p>
        </p:txBody>
      </p:sp>
      <p:pic>
        <p:nvPicPr>
          <p:cNvPr id="48" name="Image 11" descr="preencoded.png">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4994077" y="3365897"/>
            <a:ext cx="157460" cy="157460"/>
          </a:xfrm>
          <a:prstGeom prst="rect">
            <a:avLst/>
          </a:prstGeom>
        </p:spPr>
      </p:pic>
      <p:sp>
        <p:nvSpPr>
          <p:cNvPr id="49" name="Text 35"/>
          <p:cNvSpPr/>
          <p:nvPr/>
        </p:nvSpPr>
        <p:spPr>
          <a:xfrm>
            <a:off x="5237857" y="3358307"/>
            <a:ext cx="1973208" cy="14585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15 (Antitrust) 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</a:t>
            </a:r>
            <a:pPr algn="l" indent="0" marL="0">
              <a:lnSpc>
                <a:spcPts val="1148"/>
              </a:lnSpc>
              <a:buNone/>
            </a:pPr>
            <a:r>
              <a:rPr lang="en-US" sz="82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Title 29 (Labor)</a:t>
            </a:r>
            <a:endParaRPr lang="en-US" sz="820" dirty="0"/>
          </a:p>
        </p:txBody>
      </p:sp>
      <p:sp>
        <p:nvSpPr>
          <p:cNvPr id="50" name="Text 36"/>
          <p:cNvSpPr/>
          <p:nvPr/>
        </p:nvSpPr>
        <p:spPr>
          <a:xfrm>
            <a:off x="5237857" y="3517999"/>
            <a:ext cx="1973208" cy="135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64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absent specific exemptions</a:t>
            </a:r>
            <a:endParaRPr lang="en-US" sz="760" dirty="0"/>
          </a:p>
        </p:txBody>
      </p:sp>
      <p:sp>
        <p:nvSpPr>
          <p:cNvPr id="51" name="Text 37"/>
          <p:cNvSpPr/>
          <p:nvPr/>
        </p:nvSpPr>
        <p:spPr>
          <a:xfrm>
            <a:off x="-17145" y="4657130"/>
            <a:ext cx="917829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730" spc="29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pPr algn="ctr" indent="0" marL="0">
              <a:lnSpc>
                <a:spcPts val="1800"/>
              </a:lnSpc>
              <a:buNone/>
            </a:pPr>
            <a:r>
              <a:rPr lang="en-US" sz="730" b="1" spc="29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INFERENCE:</a:t>
            </a:r>
            <a:pPr algn="ctr" indent="0" marL="0">
              <a:lnSpc>
                <a:spcPts val="1800"/>
              </a:lnSpc>
              <a:buNone/>
            </a:pPr>
            <a:r>
              <a:rPr lang="en-US" sz="730" spc="29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Congress knows how to build bridges — its silence in other titles is deliberate architectural choice.</a:t>
            </a:r>
            <a:endParaRPr lang="en-US" sz="1200" dirty="0"/>
          </a:p>
        </p:txBody>
      </p:sp>
      <p:sp>
        <p:nvSpPr>
          <p:cNvPr id="52" name="Text 38"/>
          <p:cNvSpPr/>
          <p:nvPr/>
        </p:nvSpPr>
        <p:spPr>
          <a:xfrm>
            <a:off x="400050" y="864096"/>
            <a:ext cx="3964334" cy="29170"/>
          </a:xfrm>
          <a:custGeom>
            <a:avLst/>
            <a:gdLst/>
            <a:ahLst/>
            <a:cxnLst/>
            <a:rect l="l" t="t" r="r" b="b"/>
            <a:pathLst>
              <a:path w="3964334" h="29170">
                <a:moveTo>
                  <a:pt x="86360" y="0"/>
                </a:moveTo>
                <a:lnTo>
                  <a:pt x="3877974" y="0"/>
                </a:lnTo>
                <a:lnTo>
                  <a:pt x="3902803" y="3646"/>
                </a:lnTo>
                <a:lnTo>
                  <a:pt x="3912707" y="7293"/>
                </a:lnTo>
                <a:lnTo>
                  <a:pt x="3920041" y="10939"/>
                </a:lnTo>
                <a:lnTo>
                  <a:pt x="3925999" y="14585"/>
                </a:lnTo>
                <a:lnTo>
                  <a:pt x="3931045" y="18231"/>
                </a:lnTo>
                <a:lnTo>
                  <a:pt x="3935420" y="21878"/>
                </a:lnTo>
                <a:lnTo>
                  <a:pt x="3939268" y="25524"/>
                </a:lnTo>
                <a:lnTo>
                  <a:pt x="3942684" y="29170"/>
                </a:lnTo>
                <a:lnTo>
                  <a:pt x="21650" y="29170"/>
                </a:lnTo>
                <a:lnTo>
                  <a:pt x="25065" y="25524"/>
                </a:lnTo>
                <a:lnTo>
                  <a:pt x="28914" y="21878"/>
                </a:lnTo>
                <a:lnTo>
                  <a:pt x="33289" y="18231"/>
                </a:lnTo>
                <a:lnTo>
                  <a:pt x="38335" y="14585"/>
                </a:lnTo>
                <a:lnTo>
                  <a:pt x="44292" y="10939"/>
                </a:lnTo>
                <a:lnTo>
                  <a:pt x="51627" y="7293"/>
                </a:lnTo>
                <a:lnTo>
                  <a:pt x="61531" y="3646"/>
                </a:lnTo>
                <a:close/>
              </a:path>
            </a:pathLst>
          </a:custGeom>
          <a:solidFill>
            <a:srgbClr val="22C55E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39"/>
          <p:cNvSpPr/>
          <p:nvPr/>
        </p:nvSpPr>
        <p:spPr>
          <a:xfrm>
            <a:off x="4779466" y="864096"/>
            <a:ext cx="3964486" cy="29170"/>
          </a:xfrm>
          <a:custGeom>
            <a:avLst/>
            <a:gdLst/>
            <a:ahLst/>
            <a:cxnLst/>
            <a:rect l="l" t="t" r="r" b="b"/>
            <a:pathLst>
              <a:path w="3964486" h="29170">
                <a:moveTo>
                  <a:pt x="86360" y="0"/>
                </a:moveTo>
                <a:lnTo>
                  <a:pt x="3878126" y="0"/>
                </a:lnTo>
                <a:lnTo>
                  <a:pt x="3902955" y="3646"/>
                </a:lnTo>
                <a:lnTo>
                  <a:pt x="3912859" y="7293"/>
                </a:lnTo>
                <a:lnTo>
                  <a:pt x="3920194" y="10939"/>
                </a:lnTo>
                <a:lnTo>
                  <a:pt x="3926151" y="14585"/>
                </a:lnTo>
                <a:lnTo>
                  <a:pt x="3931197" y="18231"/>
                </a:lnTo>
                <a:lnTo>
                  <a:pt x="3935572" y="21878"/>
                </a:lnTo>
                <a:lnTo>
                  <a:pt x="3939421" y="25524"/>
                </a:lnTo>
                <a:lnTo>
                  <a:pt x="3942836" y="29170"/>
                </a:lnTo>
                <a:lnTo>
                  <a:pt x="21650" y="29170"/>
                </a:lnTo>
                <a:lnTo>
                  <a:pt x="25065" y="25524"/>
                </a:lnTo>
                <a:lnTo>
                  <a:pt x="28914" y="21878"/>
                </a:lnTo>
                <a:lnTo>
                  <a:pt x="33289" y="18231"/>
                </a:lnTo>
                <a:lnTo>
                  <a:pt x="38335" y="14585"/>
                </a:lnTo>
                <a:lnTo>
                  <a:pt x="44292" y="10939"/>
                </a:lnTo>
                <a:lnTo>
                  <a:pt x="51627" y="7293"/>
                </a:lnTo>
                <a:lnTo>
                  <a:pt x="61531" y="3646"/>
                </a:lnTo>
                <a:close/>
              </a:path>
            </a:pathLst>
          </a:custGeom>
          <a:solidFill>
            <a:srgbClr val="EF4444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9220" y="342900"/>
            <a:ext cx="429220" cy="21580"/>
          </a:xfrm>
          <a:prstGeom prst="roundRect">
            <a:avLst>
              <a:gd name="adj" fmla="val 64736"/>
            </a:avLst>
          </a:pr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29220" y="492621"/>
            <a:ext cx="8865549" cy="3009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70"/>
              </a:lnSpc>
              <a:spcAft>
                <a:spcPts val="450"/>
              </a:spcAft>
              <a:buNone/>
            </a:pPr>
            <a:r>
              <a:rPr lang="en-US" sz="1580" spc="8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TAXONOMY OF </a:t>
            </a:r>
            <a:pPr algn="l" indent="0" marL="0">
              <a:lnSpc>
                <a:spcPts val="2370"/>
              </a:lnSpc>
              <a:spcAft>
                <a:spcPts val="450"/>
              </a:spcAft>
              <a:buNone/>
            </a:pPr>
            <a:r>
              <a:rPr lang="en-US" sz="1580" b="1" spc="80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CROSS-TITLE BRIDGE</a:t>
            </a:r>
            <a:pPr algn="l" indent="0" marL="0">
              <a:lnSpc>
                <a:spcPts val="2370"/>
              </a:lnSpc>
              <a:spcAft>
                <a:spcPts val="450"/>
              </a:spcAft>
              <a:buNone/>
            </a:pPr>
            <a:r>
              <a:rPr lang="en-US" sz="1580" spc="8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 MECHANISMS</a:t>
            </a:r>
            <a:endParaRPr lang="en-US" sz="1580" dirty="0"/>
          </a:p>
        </p:txBody>
      </p:sp>
      <p:sp>
        <p:nvSpPr>
          <p:cNvPr id="4" name="Text 2"/>
          <p:cNvSpPr/>
          <p:nvPr/>
        </p:nvSpPr>
        <p:spPr>
          <a:xfrm>
            <a:off x="429220" y="850702"/>
            <a:ext cx="9114115" cy="15046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85"/>
              </a:lnSpc>
              <a:buNone/>
            </a:pPr>
            <a:r>
              <a:rPr lang="en-US" sz="790" spc="3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distinct techniques Congress employs to create inter-title connections</a:t>
            </a:r>
            <a:endParaRPr lang="en-US" sz="790" dirty="0"/>
          </a:p>
        </p:txBody>
      </p:sp>
      <p:sp>
        <p:nvSpPr>
          <p:cNvPr id="5" name="Text 3"/>
          <p:cNvSpPr/>
          <p:nvPr/>
        </p:nvSpPr>
        <p:spPr>
          <a:xfrm>
            <a:off x="429220" y="1258937"/>
            <a:ext cx="1942802" cy="3303538"/>
          </a:xfrm>
          <a:prstGeom prst="roundRect">
            <a:avLst>
              <a:gd name="adj" fmla="val 5883"/>
            </a:avLst>
          </a:prstGeom>
          <a:solidFill>
            <a:srgbClr val="1E293B"/>
          </a:solidFill>
          <a:ln w="9525">
            <a:solidFill>
              <a:srgbClr val="F59E0B">
                <a:alpha val="12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>
            <a:alphaModFix amt="1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76115" y="1469082"/>
            <a:ext cx="385763" cy="385763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67345" y="1526232"/>
            <a:ext cx="1613208" cy="129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20"/>
              </a:lnSpc>
              <a:buNone/>
            </a:pPr>
            <a:r>
              <a:rPr lang="en-US" sz="680" spc="60" kern="0" dirty="0">
                <a:solidFill>
                  <a:srgbClr val="F59E0B">
                    <a:alpha val="50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TYPE I</a:t>
            </a:r>
            <a:endParaRPr lang="en-US" sz="680" dirty="0"/>
          </a:p>
        </p:txBody>
      </p:sp>
      <p:sp>
        <p:nvSpPr>
          <p:cNvPr id="8" name="Text 5"/>
          <p:cNvSpPr/>
          <p:nvPr/>
        </p:nvSpPr>
        <p:spPr>
          <a:xfrm>
            <a:off x="667345" y="1726704"/>
            <a:ext cx="1539880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5+</a:t>
            </a:r>
            <a:endParaRPr lang="en-US" sz="3150" dirty="0"/>
          </a:p>
        </p:txBody>
      </p:sp>
      <p:sp>
        <p:nvSpPr>
          <p:cNvPr id="9" name="Text 6"/>
          <p:cNvSpPr/>
          <p:nvPr/>
        </p:nvSpPr>
        <p:spPr>
          <a:xfrm>
            <a:off x="667345" y="2155924"/>
            <a:ext cx="1613208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840" b="1" spc="14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INCORPORATION</a:t>
            </a:r>
            <a:endParaRPr lang="en-US" sz="840" dirty="0"/>
          </a:p>
        </p:txBody>
      </p:sp>
      <p:sp>
        <p:nvSpPr>
          <p:cNvPr id="10" name="Text 7"/>
          <p:cNvSpPr/>
          <p:nvPr/>
        </p:nvSpPr>
        <p:spPr>
          <a:xfrm>
            <a:off x="667345" y="2416225"/>
            <a:ext cx="1495883" cy="7852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8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title explicitly adopts offenses, definitions, or standards from another title (e.g., RICO predicate acts, INA aggravated felony).</a:t>
            </a:r>
            <a:endParaRPr lang="en-US" sz="760" dirty="0"/>
          </a:p>
        </p:txBody>
      </p:sp>
      <p:sp>
        <p:nvSpPr>
          <p:cNvPr id="11" name="Text 8"/>
          <p:cNvSpPr/>
          <p:nvPr/>
        </p:nvSpPr>
        <p:spPr>
          <a:xfrm>
            <a:off x="2543473" y="1258937"/>
            <a:ext cx="1942802" cy="3303538"/>
          </a:xfrm>
          <a:prstGeom prst="roundRect">
            <a:avLst>
              <a:gd name="adj" fmla="val 5883"/>
            </a:avLst>
          </a:prstGeom>
          <a:solidFill>
            <a:srgbClr val="1E293B"/>
          </a:solidFill>
          <a:ln w="9525">
            <a:solidFill>
              <a:srgbClr val="F59E0B">
                <a:alpha val="12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alphaModFix amt="10000"/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90367" y="1469082"/>
            <a:ext cx="385763" cy="385763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781598" y="1526232"/>
            <a:ext cx="1613208" cy="129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20"/>
              </a:lnSpc>
              <a:buNone/>
            </a:pPr>
            <a:r>
              <a:rPr lang="en-US" sz="680" spc="60" kern="0" dirty="0">
                <a:solidFill>
                  <a:srgbClr val="F59E0B">
                    <a:alpha val="50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TYPE II</a:t>
            </a:r>
            <a:endParaRPr lang="en-US" sz="680" dirty="0"/>
          </a:p>
        </p:txBody>
      </p:sp>
      <p:sp>
        <p:nvSpPr>
          <p:cNvPr id="14" name="Text 10"/>
          <p:cNvSpPr/>
          <p:nvPr/>
        </p:nvSpPr>
        <p:spPr>
          <a:xfrm>
            <a:off x="2781598" y="1726704"/>
            <a:ext cx="1539880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4+</a:t>
            </a:r>
            <a:endParaRPr lang="en-US" sz="3150" dirty="0"/>
          </a:p>
        </p:txBody>
      </p:sp>
      <p:sp>
        <p:nvSpPr>
          <p:cNvPr id="15" name="Text 11"/>
          <p:cNvSpPr/>
          <p:nvPr/>
        </p:nvSpPr>
        <p:spPr>
          <a:xfrm>
            <a:off x="2781598" y="2155924"/>
            <a:ext cx="1613208" cy="1599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840" b="1" spc="14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CONDITIONING</a:t>
            </a:r>
            <a:endParaRPr lang="en-US" sz="840" dirty="0"/>
          </a:p>
        </p:txBody>
      </p:sp>
      <p:sp>
        <p:nvSpPr>
          <p:cNvPr id="16" name="Text 12"/>
          <p:cNvSpPr/>
          <p:nvPr/>
        </p:nvSpPr>
        <p:spPr>
          <a:xfrm>
            <a:off x="2781598" y="2416225"/>
            <a:ext cx="1495883" cy="7852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8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title makes rights or status contingent on compliance with another title (e.g., ERISA-IRC qualified plans, immigration removal grounds).</a:t>
            </a:r>
            <a:endParaRPr lang="en-US" sz="760" dirty="0"/>
          </a:p>
        </p:txBody>
      </p:sp>
      <p:sp>
        <p:nvSpPr>
          <p:cNvPr id="17" name="Text 13"/>
          <p:cNvSpPr/>
          <p:nvPr/>
        </p:nvSpPr>
        <p:spPr>
          <a:xfrm>
            <a:off x="4657725" y="1258937"/>
            <a:ext cx="1942802" cy="3303538"/>
          </a:xfrm>
          <a:prstGeom prst="roundRect">
            <a:avLst>
              <a:gd name="adj" fmla="val 5883"/>
            </a:avLst>
          </a:prstGeom>
          <a:solidFill>
            <a:srgbClr val="1E293B"/>
          </a:solidFill>
          <a:ln w="9525">
            <a:solidFill>
              <a:srgbClr val="F59E0B">
                <a:alpha val="12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5">
            <a:alphaModFix amt="10000"/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04620" y="1469082"/>
            <a:ext cx="385763" cy="385763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895850" y="1526232"/>
            <a:ext cx="1613208" cy="129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20"/>
              </a:lnSpc>
              <a:buNone/>
            </a:pPr>
            <a:r>
              <a:rPr lang="en-US" sz="680" spc="60" kern="0" dirty="0">
                <a:solidFill>
                  <a:srgbClr val="F59E0B">
                    <a:alpha val="50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TYPE III</a:t>
            </a:r>
            <a:endParaRPr lang="en-US" sz="680" dirty="0"/>
          </a:p>
        </p:txBody>
      </p:sp>
      <p:sp>
        <p:nvSpPr>
          <p:cNvPr id="20" name="Text 15"/>
          <p:cNvSpPr/>
          <p:nvPr/>
        </p:nvSpPr>
        <p:spPr>
          <a:xfrm>
            <a:off x="4895850" y="1726704"/>
            <a:ext cx="1539880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4+</a:t>
            </a:r>
            <a:endParaRPr lang="en-US" sz="3150" dirty="0"/>
          </a:p>
        </p:txBody>
      </p:sp>
      <p:sp>
        <p:nvSpPr>
          <p:cNvPr id="21" name="Text 16"/>
          <p:cNvSpPr/>
          <p:nvPr/>
        </p:nvSpPr>
        <p:spPr>
          <a:xfrm>
            <a:off x="4895850" y="2155924"/>
            <a:ext cx="1495883" cy="335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840" b="1" spc="14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DEFINITIONAL IMPORT</a:t>
            </a:r>
            <a:endParaRPr lang="en-US" sz="840" dirty="0"/>
          </a:p>
        </p:txBody>
      </p:sp>
      <p:sp>
        <p:nvSpPr>
          <p:cNvPr id="22" name="Text 17"/>
          <p:cNvSpPr/>
          <p:nvPr/>
        </p:nvSpPr>
        <p:spPr>
          <a:xfrm>
            <a:off x="4895850" y="2576215"/>
            <a:ext cx="1495883" cy="7852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8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title expressly imports defined terms from another title (e.g., CSA drug definitions into RICO, IRC definitions into ERISA).</a:t>
            </a:r>
            <a:endParaRPr lang="en-US" sz="760" dirty="0"/>
          </a:p>
        </p:txBody>
      </p:sp>
      <p:sp>
        <p:nvSpPr>
          <p:cNvPr id="23" name="Text 18"/>
          <p:cNvSpPr/>
          <p:nvPr/>
        </p:nvSpPr>
        <p:spPr>
          <a:xfrm>
            <a:off x="6771977" y="1258937"/>
            <a:ext cx="1942802" cy="3303538"/>
          </a:xfrm>
          <a:prstGeom prst="roundRect">
            <a:avLst>
              <a:gd name="adj" fmla="val 5883"/>
            </a:avLst>
          </a:prstGeom>
          <a:solidFill>
            <a:srgbClr val="1E293B"/>
          </a:solidFill>
          <a:ln w="9525">
            <a:solidFill>
              <a:srgbClr val="F59E0B">
                <a:alpha val="12000"/>
              </a:srgbClr>
            </a:solidFill>
          </a:ln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7">
            <a:alphaModFix amt="10000"/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18872" y="1469082"/>
            <a:ext cx="385763" cy="385763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7010102" y="1526232"/>
            <a:ext cx="1613208" cy="1294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20"/>
              </a:lnSpc>
              <a:buNone/>
            </a:pPr>
            <a:r>
              <a:rPr lang="en-US" sz="680" spc="60" kern="0" dirty="0">
                <a:solidFill>
                  <a:srgbClr val="F59E0B">
                    <a:alpha val="50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TYPE IV</a:t>
            </a:r>
            <a:endParaRPr lang="en-US" sz="680" dirty="0"/>
          </a:p>
        </p:txBody>
      </p:sp>
      <p:sp>
        <p:nvSpPr>
          <p:cNvPr id="26" name="Text 20"/>
          <p:cNvSpPr/>
          <p:nvPr/>
        </p:nvSpPr>
        <p:spPr>
          <a:xfrm>
            <a:off x="7010102" y="1726704"/>
            <a:ext cx="1539880" cy="40005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3150" b="1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2+</a:t>
            </a:r>
            <a:endParaRPr lang="en-US" sz="3150" dirty="0"/>
          </a:p>
        </p:txBody>
      </p:sp>
      <p:sp>
        <p:nvSpPr>
          <p:cNvPr id="27" name="Text 21"/>
          <p:cNvSpPr/>
          <p:nvPr/>
        </p:nvSpPr>
        <p:spPr>
          <a:xfrm>
            <a:off x="7010102" y="2155924"/>
            <a:ext cx="1495883" cy="335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840" b="1" spc="140" kern="0" dirty="0">
                <a:solidFill>
                  <a:srgbClr val="F1F5F9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PROCEDURAL CROSS-REF</a:t>
            </a:r>
            <a:endParaRPr lang="en-US" sz="840" dirty="0"/>
          </a:p>
        </p:txBody>
      </p:sp>
      <p:sp>
        <p:nvSpPr>
          <p:cNvPr id="28" name="Text 22"/>
          <p:cNvSpPr/>
          <p:nvPr/>
        </p:nvSpPr>
        <p:spPr>
          <a:xfrm>
            <a:off x="7010102" y="2576215"/>
            <a:ext cx="1495883" cy="7852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78"/>
              </a:lnSpc>
              <a:buNone/>
            </a:pPr>
            <a:r>
              <a:rPr lang="en-US" sz="76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title adopts procedures or enforcement mechanisms from another (e.g., Sentencing Guidelines, Assimilative Crimes Act).</a:t>
            </a:r>
            <a:endParaRPr lang="en-US" sz="760" dirty="0"/>
          </a:p>
        </p:txBody>
      </p:sp>
      <p:sp>
        <p:nvSpPr>
          <p:cNvPr id="29" name="Text 23"/>
          <p:cNvSpPr/>
          <p:nvPr/>
        </p:nvSpPr>
        <p:spPr>
          <a:xfrm>
            <a:off x="429220" y="4733925"/>
            <a:ext cx="3822978" cy="12382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975"/>
              </a:lnSpc>
              <a:buNone/>
            </a:pPr>
            <a:r>
              <a:rPr lang="en-US" sz="650" spc="20" kern="0" dirty="0">
                <a:solidFill>
                  <a:srgbClr val="94A3B8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Counts represent identified instances; additional bridges may exist across the U.S. Code.</a:t>
            </a:r>
            <a:endParaRPr lang="en-US" sz="650" dirty="0"/>
          </a:p>
        </p:txBody>
      </p:sp>
      <p:sp>
        <p:nvSpPr>
          <p:cNvPr id="30" name="Text 24"/>
          <p:cNvSpPr/>
          <p:nvPr/>
        </p:nvSpPr>
        <p:spPr>
          <a:xfrm>
            <a:off x="7734598" y="4767114"/>
            <a:ext cx="57150" cy="57150"/>
          </a:xfrm>
          <a:prstGeom prst="ellipse">
            <a:avLst/>
          </a:prstGeom>
          <a:solidFill>
            <a:srgbClr val="F59E0B">
              <a:alpha val="70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5"/>
          <p:cNvSpPr/>
          <p:nvPr/>
        </p:nvSpPr>
        <p:spPr>
          <a:xfrm>
            <a:off x="7834908" y="4736753"/>
            <a:ext cx="967859" cy="11802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lnSpc>
                <a:spcPts val="930"/>
              </a:lnSpc>
              <a:buNone/>
            </a:pPr>
            <a:r>
              <a:rPr lang="en-US" sz="62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TAXONOMY</a:t>
            </a:r>
            <a:endParaRPr lang="en-US" sz="620" dirty="0"/>
          </a:p>
        </p:txBody>
      </p:sp>
      <p:sp>
        <p:nvSpPr>
          <p:cNvPr id="32" name="Text 26"/>
          <p:cNvSpPr/>
          <p:nvPr/>
        </p:nvSpPr>
        <p:spPr>
          <a:xfrm>
            <a:off x="438745" y="1268462"/>
            <a:ext cx="1923755" cy="29170"/>
          </a:xfrm>
          <a:custGeom>
            <a:avLst/>
            <a:gdLst/>
            <a:ahLst/>
            <a:cxnLst/>
            <a:rect l="l" t="t" r="r" b="b"/>
            <a:pathLst>
              <a:path w="1923755" h="29170">
                <a:moveTo>
                  <a:pt x="114300" y="0"/>
                </a:moveTo>
                <a:lnTo>
                  <a:pt x="1809455" y="0"/>
                </a:lnTo>
                <a:lnTo>
                  <a:pt x="1838095" y="3646"/>
                </a:lnTo>
                <a:lnTo>
                  <a:pt x="1849628" y="7293"/>
                </a:lnTo>
                <a:lnTo>
                  <a:pt x="1858250" y="10939"/>
                </a:lnTo>
                <a:lnTo>
                  <a:pt x="1865325" y="14585"/>
                </a:lnTo>
                <a:lnTo>
                  <a:pt x="1871385" y="18231"/>
                </a:lnTo>
                <a:lnTo>
                  <a:pt x="1876705" y="21878"/>
                </a:lnTo>
                <a:lnTo>
                  <a:pt x="1881450" y="25524"/>
                </a:lnTo>
                <a:lnTo>
                  <a:pt x="1885727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gradFill rotWithShape="1">
            <a:gsLst>
              <a:gs pos="0">
                <a:srgbClr val="F59E0B"/>
              </a:gs>
              <a:gs pos="100000">
                <a:srgbClr val="F59E0B">
                  <a:alpha val="3000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27"/>
          <p:cNvSpPr/>
          <p:nvPr/>
        </p:nvSpPr>
        <p:spPr>
          <a:xfrm>
            <a:off x="2552998" y="1268462"/>
            <a:ext cx="1923755" cy="29170"/>
          </a:xfrm>
          <a:custGeom>
            <a:avLst/>
            <a:gdLst/>
            <a:ahLst/>
            <a:cxnLst/>
            <a:rect l="l" t="t" r="r" b="b"/>
            <a:pathLst>
              <a:path w="1923755" h="29170">
                <a:moveTo>
                  <a:pt x="114300" y="0"/>
                </a:moveTo>
                <a:lnTo>
                  <a:pt x="1809455" y="0"/>
                </a:lnTo>
                <a:lnTo>
                  <a:pt x="1838095" y="3646"/>
                </a:lnTo>
                <a:lnTo>
                  <a:pt x="1849628" y="7293"/>
                </a:lnTo>
                <a:lnTo>
                  <a:pt x="1858250" y="10939"/>
                </a:lnTo>
                <a:lnTo>
                  <a:pt x="1865325" y="14585"/>
                </a:lnTo>
                <a:lnTo>
                  <a:pt x="1871385" y="18231"/>
                </a:lnTo>
                <a:lnTo>
                  <a:pt x="1876705" y="21878"/>
                </a:lnTo>
                <a:lnTo>
                  <a:pt x="1881450" y="25524"/>
                </a:lnTo>
                <a:lnTo>
                  <a:pt x="1885727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gradFill rotWithShape="1">
            <a:gsLst>
              <a:gs pos="0">
                <a:srgbClr val="F59E0B"/>
              </a:gs>
              <a:gs pos="100000">
                <a:srgbClr val="F59E0B">
                  <a:alpha val="3000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28"/>
          <p:cNvSpPr/>
          <p:nvPr/>
        </p:nvSpPr>
        <p:spPr>
          <a:xfrm>
            <a:off x="4667250" y="1268462"/>
            <a:ext cx="1923755" cy="29170"/>
          </a:xfrm>
          <a:custGeom>
            <a:avLst/>
            <a:gdLst/>
            <a:ahLst/>
            <a:cxnLst/>
            <a:rect l="l" t="t" r="r" b="b"/>
            <a:pathLst>
              <a:path w="1923755" h="29170">
                <a:moveTo>
                  <a:pt x="114300" y="0"/>
                </a:moveTo>
                <a:lnTo>
                  <a:pt x="1809455" y="0"/>
                </a:lnTo>
                <a:lnTo>
                  <a:pt x="1838095" y="3646"/>
                </a:lnTo>
                <a:lnTo>
                  <a:pt x="1849628" y="7293"/>
                </a:lnTo>
                <a:lnTo>
                  <a:pt x="1858250" y="10939"/>
                </a:lnTo>
                <a:lnTo>
                  <a:pt x="1865325" y="14585"/>
                </a:lnTo>
                <a:lnTo>
                  <a:pt x="1871385" y="18231"/>
                </a:lnTo>
                <a:lnTo>
                  <a:pt x="1876705" y="21878"/>
                </a:lnTo>
                <a:lnTo>
                  <a:pt x="1881450" y="25524"/>
                </a:lnTo>
                <a:lnTo>
                  <a:pt x="1885727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gradFill rotWithShape="1">
            <a:gsLst>
              <a:gs pos="0">
                <a:srgbClr val="F59E0B"/>
              </a:gs>
              <a:gs pos="100000">
                <a:srgbClr val="F59E0B">
                  <a:alpha val="3000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29"/>
          <p:cNvSpPr/>
          <p:nvPr/>
        </p:nvSpPr>
        <p:spPr>
          <a:xfrm>
            <a:off x="6781502" y="1268462"/>
            <a:ext cx="1923755" cy="29170"/>
          </a:xfrm>
          <a:custGeom>
            <a:avLst/>
            <a:gdLst/>
            <a:ahLst/>
            <a:cxnLst/>
            <a:rect l="l" t="t" r="r" b="b"/>
            <a:pathLst>
              <a:path w="1923755" h="29170">
                <a:moveTo>
                  <a:pt x="114300" y="0"/>
                </a:moveTo>
                <a:lnTo>
                  <a:pt x="1809455" y="0"/>
                </a:lnTo>
                <a:lnTo>
                  <a:pt x="1838095" y="3646"/>
                </a:lnTo>
                <a:lnTo>
                  <a:pt x="1849628" y="7293"/>
                </a:lnTo>
                <a:lnTo>
                  <a:pt x="1858250" y="10939"/>
                </a:lnTo>
                <a:lnTo>
                  <a:pt x="1865325" y="14585"/>
                </a:lnTo>
                <a:lnTo>
                  <a:pt x="1871385" y="18231"/>
                </a:lnTo>
                <a:lnTo>
                  <a:pt x="1876705" y="21878"/>
                </a:lnTo>
                <a:lnTo>
                  <a:pt x="1881450" y="25524"/>
                </a:lnTo>
                <a:lnTo>
                  <a:pt x="1885727" y="29170"/>
                </a:lnTo>
                <a:lnTo>
                  <a:pt x="38028" y="29170"/>
                </a:lnTo>
                <a:lnTo>
                  <a:pt x="42305" y="25524"/>
                </a:lnTo>
                <a:lnTo>
                  <a:pt x="47050" y="21878"/>
                </a:lnTo>
                <a:lnTo>
                  <a:pt x="52370" y="18231"/>
                </a:lnTo>
                <a:lnTo>
                  <a:pt x="58430" y="14585"/>
                </a:lnTo>
                <a:lnTo>
                  <a:pt x="65505" y="10939"/>
                </a:lnTo>
                <a:lnTo>
                  <a:pt x="74127" y="7293"/>
                </a:lnTo>
                <a:lnTo>
                  <a:pt x="85660" y="3646"/>
                </a:lnTo>
                <a:close/>
              </a:path>
            </a:pathLst>
          </a:custGeom>
          <a:gradFill rotWithShape="1">
            <a:gsLst>
              <a:gs pos="0">
                <a:srgbClr val="F59E0B"/>
              </a:gs>
              <a:gs pos="100000">
                <a:srgbClr val="F59E0B">
                  <a:alpha val="30000"/>
                </a:srgbClr>
              </a:gs>
            </a:gsLst>
            <a:lin ang="0" scaled="1"/>
          </a:gra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42900" y="0"/>
            <a:ext cx="29170" cy="514350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F59E0B">
                  <a:alpha val="18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8771930" y="0"/>
            <a:ext cx="29170" cy="5143500"/>
          </a:xfrm>
          <a:prstGeom prst="rect">
            <a:avLst/>
          </a:prstGeom>
          <a:gradFill rotWithShape="1">
            <a:gsLst>
              <a:gs pos="0">
                <a:srgbClr val="000000">
                  <a:alpha val="0"/>
                </a:srgbClr>
              </a:gs>
              <a:gs pos="50000">
                <a:srgbClr val="F59E0B">
                  <a:alpha val="18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6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07647" y="3749427"/>
            <a:ext cx="964853" cy="96485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074491" y="1117997"/>
            <a:ext cx="3294355" cy="139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095"/>
              </a:lnSpc>
              <a:spcAft>
                <a:spcPts val="1580"/>
              </a:spcAft>
              <a:buNone/>
            </a:pPr>
            <a:r>
              <a:rPr lang="en-US" sz="730" b="1" spc="219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FRANCHISE INDEPENDENCE DOCTRINE</a:t>
            </a:r>
            <a:endParaRPr lang="en-US" sz="730" dirty="0"/>
          </a:p>
        </p:txBody>
      </p:sp>
      <p:sp>
        <p:nvSpPr>
          <p:cNvPr id="6" name="Text 3"/>
          <p:cNvSpPr/>
          <p:nvPr/>
        </p:nvSpPr>
        <p:spPr>
          <a:xfrm>
            <a:off x="4286250" y="1457623"/>
            <a:ext cx="571500" cy="21580"/>
          </a:xfrm>
          <a:prstGeom prst="rect">
            <a:avLst/>
          </a:prstGeom>
          <a:solidFill>
            <a:srgbClr val="F59E0B"/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1074420" y="1764953"/>
            <a:ext cx="6995160" cy="6875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79"/>
              </a:lnSpc>
              <a:spcAft>
                <a:spcPts val="1800"/>
              </a:spcAft>
              <a:buNone/>
            </a:pPr>
            <a:r>
              <a:rPr lang="en-US" sz="1910" b="1" spc="-19" kern="0" dirty="0">
                <a:solidFill>
                  <a:srgbClr val="F59E0B"/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“Courts should not judicially construct bridges that Congress has deliberately declined to build.”</a:t>
            </a:r>
            <a:endParaRPr lang="en-US" sz="1910" dirty="0"/>
          </a:p>
        </p:txBody>
      </p:sp>
      <p:sp>
        <p:nvSpPr>
          <p:cNvPr id="8" name="Text 5"/>
          <p:cNvSpPr/>
          <p:nvPr/>
        </p:nvSpPr>
        <p:spPr>
          <a:xfrm>
            <a:off x="4550420" y="2648396"/>
            <a:ext cx="43160" cy="4316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1425811" y="2920157"/>
            <a:ext cx="6292230" cy="2152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695"/>
              </a:lnSpc>
              <a:spcAft>
                <a:spcPts val="3150"/>
              </a:spcAft>
              <a:buNone/>
            </a:pPr>
            <a:r>
              <a:rPr lang="en-US" sz="1130" dirty="0">
                <a:solidFill>
                  <a:srgbClr val="F1F5F9">
                    <a:alpha val="88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The absence of a cross-title bridge is not a gap in the law — it is the </a:t>
            </a:r>
            <a:pPr algn="ctr" indent="0" marL="0">
              <a:lnSpc>
                <a:spcPts val="1695"/>
              </a:lnSpc>
              <a:spcAft>
                <a:spcPts val="3150"/>
              </a:spcAft>
              <a:buNone/>
            </a:pPr>
            <a:r>
              <a:rPr lang="en-US" sz="1130" i="1" dirty="0">
                <a:solidFill>
                  <a:srgbClr val="F59E0B">
                    <a:alpha val="88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architecture</a:t>
            </a:r>
            <a:pPr algn="ctr" indent="0" marL="0">
              <a:lnSpc>
                <a:spcPts val="1695"/>
              </a:lnSpc>
              <a:spcAft>
                <a:spcPts val="3150"/>
              </a:spcAft>
              <a:buNone/>
            </a:pPr>
            <a:r>
              <a:rPr lang="en-US" sz="1130" dirty="0">
                <a:solidFill>
                  <a:srgbClr val="F1F5F9">
                    <a:alpha val="88000"/>
                  </a:srgbClr>
                </a:solidFill>
                <a:latin typeface="Constantia" altFont="Arial" pitchFamily="34" charset="0"/>
                <a:ea typeface="Constantia" altFont="Arial" pitchFamily="34" charset="-122"/>
                <a:cs typeface="Constantia" altFont="Arial" pitchFamily="34" charset="-120"/>
              </a:rPr>
              <a:t> of the law.</a:t>
            </a:r>
            <a:endParaRPr lang="en-US" sz="1130" dirty="0"/>
          </a:p>
        </p:txBody>
      </p:sp>
      <p:sp>
        <p:nvSpPr>
          <p:cNvPr id="10" name="Text 7"/>
          <p:cNvSpPr/>
          <p:nvPr/>
        </p:nvSpPr>
        <p:spPr>
          <a:xfrm>
            <a:off x="1714500" y="3535412"/>
            <a:ext cx="5715000" cy="504640"/>
          </a:xfrm>
          <a:prstGeom prst="rect">
            <a:avLst/>
          </a:prstGeom>
          <a:noFill/>
          <a:ln/>
        </p:spPr>
        <p:txBody>
          <a:bodyPr wrap="square" lIns="0" tIns="171450" rIns="0" bIns="0" rtlCol="0" anchor="t"/>
          <a:lstStyle/>
          <a:p>
            <a:pPr algn="ctr" indent="0" marL="0">
              <a:buNone/>
            </a:pPr>
            <a:r>
              <a:rPr lang="en-US" sz="760" i="1" spc="15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Russello v. United States</a:t>
            </a:r>
            <a:pPr algn="ctr" indent="0" marL="0">
              <a:buNone/>
            </a:pPr>
            <a:r>
              <a:rPr lang="en-US" sz="760" spc="15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464 U.S. 16 (1983) • </a:t>
            </a:r>
            <a:pPr algn="ctr" indent="0" marL="0">
              <a:buNone/>
            </a:pPr>
            <a:r>
              <a:rPr lang="en-US" sz="760" i="1" spc="15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v. Brown &amp; Williamson</a:t>
            </a:r>
            <a:pPr algn="ctr" indent="0" marL="0">
              <a:buNone/>
            </a:pPr>
            <a:r>
              <a:rPr lang="en-US" sz="760" spc="15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529 U.S. 120 (2000) • </a:t>
            </a:r>
            <a:pPr algn="ctr" indent="0" marL="0">
              <a:buNone/>
            </a:pPr>
            <a:r>
              <a:rPr lang="en-US" sz="760" i="1" spc="15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Marx v. General Revenue Corp.</a:t>
            </a:r>
            <a:pPr algn="ctr" indent="0" marL="0">
              <a:buNone/>
            </a:pPr>
            <a:r>
              <a:rPr lang="en-US" sz="760" spc="15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568 U.S. 371 (2013)</a:t>
            </a:r>
            <a:endParaRPr lang="en-US" sz="760" dirty="0"/>
          </a:p>
        </p:txBody>
      </p:sp>
      <p:sp>
        <p:nvSpPr>
          <p:cNvPr id="11" name="Text 8"/>
          <p:cNvSpPr/>
          <p:nvPr/>
        </p:nvSpPr>
        <p:spPr>
          <a:xfrm>
            <a:off x="1714500" y="3535412"/>
            <a:ext cx="5715000" cy="9525"/>
          </a:xfrm>
          <a:prstGeom prst="rect">
            <a:avLst/>
          </a:prstGeom>
          <a:solidFill>
            <a:srgbClr val="94A3B8">
              <a:alpha val="18000"/>
            </a:srgbClr>
          </a:solidFill>
          <a:ln/>
        </p:spPr>
        <p:txBody>
          <a:bodyPr wrap="none" rtlCol="0" anchor="t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>PptxGenJS Presentation</dc:subject>
  <dc:creator>docgen</dc:creator>
  <cp:lastModifiedBy>docgen</cp:lastModifiedBy>
  <cp:revision>1</cp:revision>
  <dcterms:created xsi:type="dcterms:W3CDTF">2026-04-19T15:50:38Z</dcterms:created>
  <dcterms:modified xsi:type="dcterms:W3CDTF">2026-04-19T15:50:38Z</dcterms:modified>
</cp:coreProperties>
</file>